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362" r:id="rId5"/>
    <p:sldId id="313" r:id="rId6"/>
    <p:sldId id="353" r:id="rId7"/>
    <p:sldId id="359" r:id="rId8"/>
    <p:sldId id="295" r:id="rId9"/>
    <p:sldId id="355" r:id="rId10"/>
    <p:sldId id="338" r:id="rId11"/>
    <p:sldId id="339" r:id="rId12"/>
    <p:sldId id="340" r:id="rId13"/>
    <p:sldId id="360" r:id="rId14"/>
    <p:sldId id="341" r:id="rId15"/>
    <p:sldId id="356" r:id="rId16"/>
    <p:sldId id="325" r:id="rId17"/>
    <p:sldId id="344" r:id="rId18"/>
    <p:sldId id="342" r:id="rId19"/>
    <p:sldId id="343" r:id="rId20"/>
    <p:sldId id="326" r:id="rId21"/>
    <p:sldId id="347" r:id="rId22"/>
    <p:sldId id="348" r:id="rId23"/>
    <p:sldId id="328" r:id="rId24"/>
    <p:sldId id="357" r:id="rId25"/>
    <p:sldId id="358" r:id="rId26"/>
    <p:sldId id="345" r:id="rId27"/>
    <p:sldId id="349" r:id="rId28"/>
    <p:sldId id="350" r:id="rId29"/>
    <p:sldId id="351" r:id="rId30"/>
    <p:sldId id="352" r:id="rId31"/>
    <p:sldId id="330" r:id="rId32"/>
    <p:sldId id="319" r:id="rId33"/>
    <p:sldId id="322" r:id="rId34"/>
    <p:sldId id="33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F9999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 autoAdjust="0"/>
    <p:restoredTop sz="97615" autoAdjust="0"/>
  </p:normalViewPr>
  <p:slideViewPr>
    <p:cSldViewPr>
      <p:cViewPr varScale="1">
        <p:scale>
          <a:sx n="51" d="100"/>
          <a:sy n="51" d="100"/>
        </p:scale>
        <p:origin x="-9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41010498687669"/>
          <c:y val="5.2287581699346476E-2"/>
          <c:w val="0.86392322834645674"/>
          <c:h val="0.63562142967423274"/>
        </c:manualLayout>
      </c:layout>
      <c:barChart>
        <c:barDir val="col"/>
        <c:grouping val="clustered"/>
        <c:ser>
          <c:idx val="0"/>
          <c:order val="0"/>
          <c:tx>
            <c:strRef>
              <c:f>Sheet1!$B$10</c:f>
              <c:strCache>
                <c:ptCount val="1"/>
                <c:pt idx="0">
                  <c:v>Xilinx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Sheet1!$A$11:$A$13</c:f>
              <c:strCache>
                <c:ptCount val="3"/>
                <c:pt idx="0">
                  <c:v>Alternating R/W turnaround  and Random Address</c:v>
                </c:pt>
                <c:pt idx="1">
                  <c:v>50% R/W turnaroung and 50% Random Addresses</c:v>
                </c:pt>
                <c:pt idx="2">
                  <c:v>0% R/W turnaround and 100% Random Addresses</c:v>
                </c:pt>
              </c:strCache>
            </c:strRef>
          </c:cat>
          <c:val>
            <c:numRef>
              <c:f>Sheet1!$B$11:$B$13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Altera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Sheet1!$A$11:$A$13</c:f>
              <c:strCache>
                <c:ptCount val="3"/>
                <c:pt idx="0">
                  <c:v>Alternating R/W turnaround  and Random Address</c:v>
                </c:pt>
                <c:pt idx="1">
                  <c:v>50% R/W turnaroung and 50% Random Addresses</c:v>
                </c:pt>
                <c:pt idx="2">
                  <c:v>0% R/W turnaround and 100% Random Addresses</c:v>
                </c:pt>
              </c:strCache>
            </c:strRef>
          </c:cat>
          <c:val>
            <c:numRef>
              <c:f>Sheet1!$C$11:$C$13</c:f>
              <c:numCache>
                <c:formatCode>General</c:formatCode>
                <c:ptCount val="3"/>
                <c:pt idx="0">
                  <c:v>1.28</c:v>
                </c:pt>
                <c:pt idx="1">
                  <c:v>1.1700000000000021</c:v>
                </c:pt>
                <c:pt idx="2">
                  <c:v>1.1399999999999932</c:v>
                </c:pt>
              </c:numCache>
            </c:numRef>
          </c:val>
        </c:ser>
        <c:axId val="80052224"/>
        <c:axId val="80053760"/>
      </c:barChart>
      <c:catAx>
        <c:axId val="80052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80053760"/>
        <c:crosses val="autoZero"/>
        <c:auto val="1"/>
        <c:lblAlgn val="ctr"/>
        <c:lblOffset val="100"/>
      </c:catAx>
      <c:valAx>
        <c:axId val="80053760"/>
        <c:scaling>
          <c:orientation val="minMax"/>
          <c:max val="1.4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Relative Efficiency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0052224"/>
        <c:crosses val="autoZero"/>
        <c:crossBetween val="between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CAF8D-E895-4811-80FB-721E457C6ED8}" type="datetimeFigureOut">
              <a:rPr lang="en-US" smtClean="0"/>
              <a:pPr/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867AA-0FCE-4B2D-AA58-128DD873D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063AE-B2D6-4AE2-AB09-49CF5A369397}" type="slidenum">
              <a:rPr lang="en-US"/>
              <a:pPr/>
              <a:t>2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ways to do data reordering.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224051" indent="-224051">
              <a:buAutoNum type="arabicParenR"/>
            </a:pPr>
            <a:r>
              <a:rPr lang="en-US" baseline="0" dirty="0" smtClean="0"/>
              <a:t>You can group reads and writes to avoid bus turnaround latency. (It takes longer to do a read- write – read transaction then 3 consecutive reads).</a:t>
            </a:r>
          </a:p>
          <a:p>
            <a:pPr marL="224051" indent="-224051">
              <a:buAutoNum type="arabicParenR"/>
            </a:pPr>
            <a:endParaRPr lang="en-US" baseline="0" dirty="0" smtClean="0"/>
          </a:p>
          <a:p>
            <a:pPr marL="224051" indent="-224051">
              <a:buAutoNum type="arabicParenR"/>
            </a:pPr>
            <a:r>
              <a:rPr lang="en-US" baseline="0" dirty="0" smtClean="0"/>
              <a:t>You can order commands based on banks so you do not incur a latency hit as you switch banks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91018-33AA-4196-AD13-9464314D4B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23DFD-C482-4113-9774-94686417F796}" type="slidenum">
              <a:rPr lang="en-US"/>
              <a:pPr/>
              <a:t>17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0" y="4342854"/>
            <a:ext cx="5485160" cy="411526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C7D1-E079-4340-BA30-B587A34119D7}" type="slidenum">
              <a:rPr lang="en-US"/>
              <a:pPr/>
              <a:t>20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0" y="4342854"/>
            <a:ext cx="5485160" cy="411526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20317-2CC9-4AE0-8E68-073E3AF5026C}" type="slidenum">
              <a:rPr lang="en-US"/>
              <a:pPr/>
              <a:t>21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001E2-7F33-4814-B207-8B5C0B296DF7}" type="slidenum">
              <a:rPr lang="en-US"/>
              <a:pPr/>
              <a:t>23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Reordering single port memory controller based on Quartus II 11.0 SDRAM Controller II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22"/>
            <a:fld id="{DA172363-238C-48F2-BB9D-70E322AE4A29}" type="slidenum">
              <a:rPr lang="en-GB" smtClean="0"/>
              <a:pPr defTabSz="911322"/>
              <a:t>24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3532"/>
            <a:r>
              <a:rPr lang="en-US" dirty="0" smtClean="0">
                <a:solidFill>
                  <a:schemeClr val="bg2"/>
                </a:solidFill>
              </a:rPr>
              <a:t>Deep technical details for the few that need to know.</a:t>
            </a:r>
          </a:p>
          <a:p>
            <a:pPr defTabSz="903532"/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D9AD94E6-29E5-422C-BE9D-49789106040E}" type="slidenum">
              <a:rPr lang="en-GB" smtClean="0"/>
              <a:pPr defTabSz="912879"/>
              <a:t>26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3532"/>
            <a:r>
              <a:rPr lang="en-US" dirty="0" smtClean="0">
                <a:solidFill>
                  <a:schemeClr val="bg2"/>
                </a:solidFill>
              </a:rPr>
              <a:t>Deep technical details for the few that need to know.</a:t>
            </a:r>
          </a:p>
          <a:p>
            <a:pPr defTabSz="903532"/>
            <a:endParaRPr lang="en-US" dirty="0" smtClean="0"/>
          </a:p>
          <a:p>
            <a:pPr defTabSz="903532"/>
            <a:r>
              <a:rPr lang="en-US" dirty="0" smtClean="0"/>
              <a:t>The scheduler can take up to ten cycles to process a weight update.</a:t>
            </a:r>
          </a:p>
          <a:p>
            <a:pPr defTabSz="903532"/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322"/>
            <a:fld id="{3CEF0278-2F70-425B-8F61-50A08794B9FC}" type="slidenum">
              <a:rPr lang="en-GB" smtClean="0"/>
              <a:pPr defTabSz="911322"/>
              <a:t>27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568B-5F62-40AC-948A-F62514466DD6}" type="slidenum">
              <a:rPr lang="en-US"/>
              <a:pPr/>
              <a:t>28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644" y="4342854"/>
            <a:ext cx="5032712" cy="411526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32062-2F19-4010-9FC7-0C611FE44EFC}" type="slidenum">
              <a:rPr lang="en-US"/>
              <a:pPr/>
              <a:t>29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912644" y="4342854"/>
            <a:ext cx="5032712" cy="411526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Capture Margin from memory to device with first section</a:t>
            </a:r>
          </a:p>
          <a:p>
            <a:pPr>
              <a:buFontTx/>
              <a:buChar char="•"/>
            </a:pPr>
            <a:r>
              <a:rPr lang="en-US"/>
              <a:t>From memory domain to system domain via Resync Margin via Calibration</a:t>
            </a:r>
          </a:p>
          <a:p>
            <a:pPr>
              <a:buFontTx/>
              <a:buChar char="•"/>
            </a:pPr>
            <a:r>
              <a:rPr lang="en-US"/>
              <a:t>Maintain the margin over time with VT compensation.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20317-2CC9-4AE0-8E68-073E3AF5026C}" type="slidenum">
              <a:rPr lang="en-US"/>
              <a:pPr/>
              <a:t>6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D7075-F945-4EAB-B859-CA2646055DAA}" type="slidenum">
              <a:rPr lang="en-US"/>
              <a:pPr/>
              <a:t>30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Packaged well with test bench. Drive we leave hooks for users to insert their own patterns for debug, performance monitoring, etc.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6DB2E-69B3-4066-BF57-6F647B7FC610}" type="slidenum">
              <a:rPr lang="en-US"/>
              <a:pPr/>
              <a:t>31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r>
              <a:rPr lang="en-US" dirty="0" smtClean="0"/>
              <a:t>PHY</a:t>
            </a:r>
          </a:p>
          <a:p>
            <a:pPr lvl="1">
              <a:defRPr/>
            </a:pPr>
            <a:r>
              <a:rPr lang="en-US" dirty="0" smtClean="0"/>
              <a:t>Physical interface between the FPGA and DDR3 devices</a:t>
            </a:r>
          </a:p>
          <a:p>
            <a:pPr lvl="1">
              <a:defRPr/>
            </a:pPr>
            <a:r>
              <a:rPr lang="en-US" dirty="0" smtClean="0"/>
              <a:t>Handles I/O timing requirements imposed by memory device</a:t>
            </a:r>
          </a:p>
          <a:p>
            <a:pPr lvl="1">
              <a:defRPr/>
            </a:pPr>
            <a:r>
              <a:rPr lang="en-US" dirty="0" smtClean="0"/>
              <a:t>Implemented in FPGA periphery using dedicated circuits</a:t>
            </a:r>
          </a:p>
          <a:p>
            <a:pPr lvl="2">
              <a:defRPr/>
            </a:pPr>
            <a:r>
              <a:rPr lang="en-US" dirty="0" smtClean="0"/>
              <a:t>IOE registers, DQS clock trees, DLL, PLL, OCT, delay chains, etc.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Controller</a:t>
            </a:r>
          </a:p>
          <a:p>
            <a:pPr lvl="1">
              <a:defRPr/>
            </a:pPr>
            <a:r>
              <a:rPr lang="en-US" dirty="0" smtClean="0"/>
              <a:t>Interfaces between the PHY and user logic using Avalon-MM</a:t>
            </a:r>
          </a:p>
          <a:p>
            <a:pPr lvl="1">
              <a:defRPr/>
            </a:pPr>
            <a:r>
              <a:rPr lang="en-US" dirty="0" smtClean="0"/>
              <a:t>Handles DRAM bank management and command sequence</a:t>
            </a:r>
          </a:p>
          <a:p>
            <a:pPr lvl="1">
              <a:defRPr/>
            </a:pPr>
            <a:r>
              <a:rPr lang="en-US" dirty="0" smtClean="0"/>
              <a:t>Implemented in FPGA core fabric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Front-end</a:t>
            </a:r>
          </a:p>
          <a:p>
            <a:pPr lvl="1">
              <a:defRPr/>
            </a:pPr>
            <a:r>
              <a:rPr lang="en-US" dirty="0" smtClean="0"/>
              <a:t>Shares memory interface bandwidth between multiple masters</a:t>
            </a:r>
          </a:p>
          <a:p>
            <a:pPr lvl="1">
              <a:defRPr/>
            </a:pPr>
            <a:r>
              <a:rPr lang="en-US" dirty="0" smtClean="0"/>
              <a:t>Arbitration handled by SOPC/</a:t>
            </a:r>
            <a:r>
              <a:rPr lang="en-US" dirty="0" err="1" smtClean="0"/>
              <a:t>Qsys</a:t>
            </a:r>
            <a:r>
              <a:rPr lang="en-US" dirty="0" smtClean="0"/>
              <a:t> or custom MPFE component</a:t>
            </a:r>
          </a:p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0897C-F321-42FD-8946-35BF9DAF94A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A4743-807A-4901-9420-1D47F4D9CB9A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316" y="8688058"/>
            <a:ext cx="297368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 anchor="b"/>
          <a:lstStyle/>
          <a:p>
            <a:pPr algn="r" defTabSz="912843"/>
            <a:fld id="{04E537B6-66BA-41F9-9A83-84DA377A940D}" type="slidenum">
              <a:rPr lang="en-US" sz="1100"/>
              <a:pPr algn="r" defTabSz="912843"/>
              <a:t>8</a:t>
            </a:fld>
            <a:endParaRPr lang="en-US" sz="1100" dirty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97" tIns="45699" rIns="91397" bIns="45699">
            <a:normAutofit fontScale="92500"/>
          </a:bodyPr>
          <a:lstStyle/>
          <a:p>
            <a:r>
              <a:rPr lang="en-US" sz="2000" dirty="0"/>
              <a:t>Enhanced features</a:t>
            </a:r>
          </a:p>
          <a:p>
            <a:pPr lvl="1"/>
            <a:r>
              <a:rPr lang="en-US" sz="1600" dirty="0"/>
              <a:t>Lower read latency ~ half that of ALTMEMPHY</a:t>
            </a:r>
          </a:p>
          <a:p>
            <a:pPr lvl="1"/>
            <a:r>
              <a:rPr lang="en-US" sz="1600" dirty="0"/>
              <a:t>PLL/DLL instantiated at top level to support sharing across multiple interfaces</a:t>
            </a:r>
          </a:p>
          <a:p>
            <a:pPr lvl="1"/>
            <a:r>
              <a:rPr lang="en-US" sz="1600" dirty="0"/>
              <a:t>More DIMM and rank configurations</a:t>
            </a:r>
          </a:p>
          <a:p>
            <a:pPr lvl="1"/>
            <a:r>
              <a:rPr lang="en-US" sz="1600" dirty="0"/>
              <a:t>Auto calibration </a:t>
            </a:r>
          </a:p>
          <a:p>
            <a:r>
              <a:rPr lang="en-US" sz="2000" dirty="0"/>
              <a:t>Higher Speeds</a:t>
            </a:r>
          </a:p>
          <a:p>
            <a:pPr lvl="1"/>
            <a:r>
              <a:rPr lang="en-US" sz="1600" dirty="0"/>
              <a:t>Stratix V will go up to </a:t>
            </a:r>
            <a:r>
              <a:rPr lang="en-US" sz="1600" dirty="0" smtClean="0"/>
              <a:t>1066Mhz</a:t>
            </a:r>
            <a:endParaRPr lang="en-US" sz="1600" dirty="0"/>
          </a:p>
          <a:p>
            <a:r>
              <a:rPr lang="en-US" sz="2000" dirty="0"/>
              <a:t>Improve ease of use</a:t>
            </a:r>
          </a:p>
          <a:p>
            <a:pPr lvl="1"/>
            <a:r>
              <a:rPr lang="en-US" sz="1600" dirty="0"/>
              <a:t>UniPHY available as cleartext (unencrypted)</a:t>
            </a:r>
          </a:p>
          <a:p>
            <a:pPr lvl="1"/>
            <a:r>
              <a:rPr lang="en-US" sz="1600" dirty="0"/>
              <a:t>Nios processor-based calibration sequencer for easier debug</a:t>
            </a:r>
          </a:p>
          <a:p>
            <a:pPr lvl="1"/>
            <a:r>
              <a:rPr lang="en-US" sz="1600" dirty="0"/>
              <a:t>Convenient application of timing and pin constraints</a:t>
            </a:r>
          </a:p>
          <a:p>
            <a:pPr lvl="1"/>
            <a:r>
              <a:rPr lang="en-US" sz="1600" dirty="0"/>
              <a:t>Improved testbench/driver for easier debug/performance monitoring</a:t>
            </a:r>
          </a:p>
          <a:p>
            <a:pPr lvl="1"/>
            <a:r>
              <a:rPr lang="en-US" sz="1600" dirty="0"/>
              <a:t>Flexible timing models – provide transparency and higher accuracy</a:t>
            </a:r>
          </a:p>
          <a:p>
            <a:pPr>
              <a:buFontTx/>
              <a:buNone/>
            </a:pPr>
            <a:r>
              <a:rPr lang="en-US" dirty="0" smtClean="0"/>
              <a:t>Available as soft controller for SV and hardcontroller for AV and CV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Entire PHY not hardened for max</a:t>
            </a:r>
            <a:r>
              <a:rPr lang="en-US" baseline="0" dirty="0" smtClean="0"/>
              <a:t> flexibility in high-end designs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A4743-807A-4901-9420-1D47F4D9CB9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316" y="8688058"/>
            <a:ext cx="297368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9" rIns="91397" bIns="45699" anchor="b"/>
          <a:lstStyle/>
          <a:p>
            <a:pPr algn="r" defTabSz="912843"/>
            <a:fld id="{04E537B6-66BA-41F9-9A83-84DA377A940D}" type="slidenum">
              <a:rPr lang="en-US" sz="1100"/>
              <a:pPr algn="r" defTabSz="912843"/>
              <a:t>9</a:t>
            </a:fld>
            <a:endParaRPr lang="en-US" sz="1100" dirty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97" tIns="45699" rIns="91397" bIns="45699">
            <a:normAutofit fontScale="92500"/>
          </a:bodyPr>
          <a:lstStyle/>
          <a:p>
            <a:r>
              <a:rPr lang="en-US" sz="2000" dirty="0"/>
              <a:t>Enhanced features</a:t>
            </a:r>
          </a:p>
          <a:p>
            <a:pPr lvl="1"/>
            <a:r>
              <a:rPr lang="en-US" sz="1600" dirty="0"/>
              <a:t>Lower read latency ~ half that of ALTMEMPHY</a:t>
            </a:r>
          </a:p>
          <a:p>
            <a:pPr lvl="1"/>
            <a:r>
              <a:rPr lang="en-US" sz="1600" dirty="0"/>
              <a:t>PLL/DLL instantiated at top level to support sharing across multiple interfaces</a:t>
            </a:r>
          </a:p>
          <a:p>
            <a:pPr lvl="1"/>
            <a:r>
              <a:rPr lang="en-US" sz="1600" dirty="0"/>
              <a:t>More DIMM and rank configurations</a:t>
            </a:r>
          </a:p>
          <a:p>
            <a:pPr lvl="1"/>
            <a:r>
              <a:rPr lang="en-US" sz="1600" dirty="0"/>
              <a:t>Auto calibration </a:t>
            </a:r>
          </a:p>
          <a:p>
            <a:r>
              <a:rPr lang="en-US" sz="2000" dirty="0"/>
              <a:t>Higher Speeds</a:t>
            </a:r>
          </a:p>
          <a:p>
            <a:pPr lvl="1"/>
            <a:r>
              <a:rPr lang="en-US" sz="1600" dirty="0"/>
              <a:t>Stratix V will go up to 800Mhz</a:t>
            </a:r>
          </a:p>
          <a:p>
            <a:r>
              <a:rPr lang="en-US" sz="2000" dirty="0"/>
              <a:t>Improve ease of use</a:t>
            </a:r>
          </a:p>
          <a:p>
            <a:pPr lvl="1"/>
            <a:r>
              <a:rPr lang="en-US" sz="1600" dirty="0"/>
              <a:t>UniPHY available as cleartext (unencrypted)</a:t>
            </a:r>
          </a:p>
          <a:p>
            <a:pPr lvl="1"/>
            <a:r>
              <a:rPr lang="en-US" sz="1600" dirty="0"/>
              <a:t>Nios processor-based calibration sequencer for easier debug</a:t>
            </a:r>
          </a:p>
          <a:p>
            <a:pPr lvl="1"/>
            <a:r>
              <a:rPr lang="en-US" sz="1600" dirty="0"/>
              <a:t>Convenient application of timing and pin constraints</a:t>
            </a:r>
          </a:p>
          <a:p>
            <a:pPr lvl="1"/>
            <a:r>
              <a:rPr lang="en-US" sz="1600" dirty="0"/>
              <a:t>Improved testbench/driver for easier debug/performance monitoring</a:t>
            </a:r>
          </a:p>
          <a:p>
            <a:pPr lvl="1"/>
            <a:r>
              <a:rPr lang="en-US" sz="1600" dirty="0"/>
              <a:t>Flexible timing models – provide transparency and higher accuracy</a:t>
            </a:r>
          </a:p>
          <a:p>
            <a:pPr>
              <a:buFontTx/>
              <a:buNone/>
            </a:pPr>
            <a:r>
              <a:rPr lang="en-US" dirty="0" smtClean="0"/>
              <a:t>Available as soft controller for SV and hardcontroller for AV and CV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Entire</a:t>
            </a:r>
            <a:r>
              <a:rPr lang="en-US" baseline="0" dirty="0" smtClean="0"/>
              <a:t> PHY hardened for highest ease-of-use in timing closure for midrange and low-cost designs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Timing diagram showing how 2 DRAM commands are issued per quarter rate controller clocks with 2T memory timing – 1 command for every 2 memory clocks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AB48F4D9-0B80-4BEE-857C-A00E64293286}" type="slidenum">
              <a:rPr lang="en-GB" smtClean="0"/>
              <a:pPr defTabSz="912879"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20317-2CC9-4AE0-8E68-073E3AF5026C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1855D-4000-40EC-9AB3-A8A37FCE1868}" type="slidenum">
              <a:rPr lang="en-US"/>
              <a:pPr/>
              <a:t>13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SDRAM High Performance Controller II MegaCore</a:t>
            </a:r>
          </a:p>
          <a:p>
            <a:pPr lvl="1"/>
            <a:r>
              <a:rPr lang="en-US" sz="1400" dirty="0"/>
              <a:t>Support for industry-standard DDR2 and DDR3 SDRAM devices and modules</a:t>
            </a:r>
          </a:p>
          <a:p>
            <a:pPr lvl="1"/>
            <a:r>
              <a:rPr lang="en-US" sz="1400" dirty="0"/>
              <a:t>Support for low power mobile-DDR and LPDDR2 </a:t>
            </a:r>
            <a:endParaRPr lang="en-US" sz="1400" dirty="0">
              <a:solidFill>
                <a:srgbClr val="FF3300"/>
              </a:solidFill>
            </a:endParaRPr>
          </a:p>
          <a:p>
            <a:pPr lvl="1"/>
            <a:r>
              <a:rPr lang="en-US" sz="1400" dirty="0"/>
              <a:t>Interfaces compatible with current memory controller</a:t>
            </a:r>
          </a:p>
          <a:p>
            <a:r>
              <a:rPr lang="en-US" sz="1800" dirty="0"/>
              <a:t>Performance:</a:t>
            </a:r>
          </a:p>
          <a:p>
            <a:pPr lvl="1"/>
            <a:r>
              <a:rPr lang="en-US" sz="1400" dirty="0"/>
              <a:t>Up to 800MHz memory speed at quarter rate (200MHz controller clock) </a:t>
            </a:r>
          </a:p>
          <a:p>
            <a:pPr lvl="1"/>
            <a:r>
              <a:rPr lang="en-US" sz="1400" dirty="0"/>
              <a:t>1-T and 2-T command timing maintain command channel bandwidth </a:t>
            </a:r>
          </a:p>
          <a:p>
            <a:pPr lvl="1"/>
            <a:r>
              <a:rPr lang="en-US" sz="1400" dirty="0"/>
              <a:t>50% higher random access efficiency with data reordering (out of order transactions) </a:t>
            </a:r>
          </a:p>
          <a:p>
            <a:pPr lvl="1"/>
            <a:r>
              <a:rPr lang="en-US" sz="1400" dirty="0"/>
              <a:t>Command look-ahead bank management (out of order SDRAM commands)</a:t>
            </a:r>
          </a:p>
          <a:p>
            <a:pPr lvl="1"/>
            <a:r>
              <a:rPr lang="en-US" sz="1400" dirty="0"/>
              <a:t>Low latency operation with 5 cycles from user command to PHY interface</a:t>
            </a:r>
          </a:p>
          <a:p>
            <a:r>
              <a:rPr lang="en-US" sz="1800" dirty="0"/>
              <a:t>Flexibility:</a:t>
            </a:r>
          </a:p>
          <a:p>
            <a:pPr lvl="1"/>
            <a:r>
              <a:rPr lang="en-US" sz="1400" dirty="0"/>
              <a:t>Run time configuration of memory timing and configuration parameters</a:t>
            </a:r>
          </a:p>
          <a:p>
            <a:pPr lvl="1"/>
            <a:r>
              <a:rPr lang="en-US" sz="1400" dirty="0"/>
              <a:t>Well documented clear-text RTL for ease-of-use</a:t>
            </a:r>
          </a:p>
          <a:p>
            <a:r>
              <a:rPr lang="en-US" sz="1800" dirty="0"/>
              <a:t>Advanced Features:</a:t>
            </a:r>
          </a:p>
          <a:p>
            <a:pPr lvl="1"/>
            <a:r>
              <a:rPr lang="en-US" sz="1400" dirty="0"/>
              <a:t>ECC with sub-word writes</a:t>
            </a:r>
          </a:p>
          <a:p>
            <a:pPr lvl="1"/>
            <a:r>
              <a:rPr lang="en-US" sz="1400" dirty="0"/>
              <a:t>Power down and Self-refresh support</a:t>
            </a:r>
          </a:p>
          <a:p>
            <a:pPr lvl="1"/>
            <a:r>
              <a:rPr lang="en-US" sz="1400" dirty="0"/>
              <a:t>Optimized architecture further reduces controller area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91018-33AA-4196-AD13-9464314D4B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 r="-5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95275" y="6438900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© 2011 Altera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+mn-cs"/>
              </a:rPr>
              <a:t>Corporation—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  <a:cs typeface="+mn-cs"/>
              </a:rPr>
              <a:t>Public </a:t>
            </a:r>
            <a:endParaRPr lang="en-US" sz="9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9" descr="Untitled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225" y="6276975"/>
            <a:ext cx="1384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50950"/>
            <a:ext cx="5824538" cy="1143000"/>
          </a:xfrm>
        </p:spPr>
        <p:txBody>
          <a:bodyPr anchor="ctr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93950"/>
            <a:ext cx="58674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90909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B487-F5F7-4317-A7F6-FE00CDC3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blipFill dpi="0" rotWithShape="0">
          <a:blip r:embed="rId2" cstate="screen"/>
          <a:srcRect/>
          <a:stretch>
            <a:fillRect r="-5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Untitled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225" y="6276975"/>
            <a:ext cx="1384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95275" y="6332538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+mn-cs"/>
              </a:rPr>
              <a:t>© 2011 Altera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+mn-cs"/>
              </a:rPr>
              <a:t>Corporation—</a:t>
            </a:r>
            <a:r>
              <a:rPr lang="en-US" sz="900" b="1" dirty="0" smtClean="0">
                <a:solidFill>
                  <a:schemeClr val="bg1"/>
                </a:solidFill>
                <a:latin typeface="+mn-lt"/>
                <a:cs typeface="+mn-cs"/>
              </a:rPr>
              <a:t>Public </a:t>
            </a:r>
            <a:endParaRPr lang="en-US" sz="9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5275" y="6519863"/>
            <a:ext cx="5427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/>
                </a:solidFill>
                <a:cs typeface="+mn-cs"/>
              </a:rPr>
              <a:t>ALTERA, ARRIA, CYCLONE, HARDCOPY, MAX, MEGACORE, NIOS, QUARTUS and STRATIX words and logos are trademarks of Altera Corporation and registered in the United </a:t>
            </a:r>
            <a:r>
              <a:rPr lang="en-US" sz="600">
                <a:solidFill>
                  <a:schemeClr val="bg1"/>
                </a:solidFill>
                <a:cs typeface="+mn-cs"/>
              </a:rPr>
              <a:t>States and are </a:t>
            </a:r>
            <a:r>
              <a:rPr lang="en-US" sz="600" dirty="0">
                <a:solidFill>
                  <a:schemeClr val="bg1"/>
                </a:solidFill>
                <a:cs typeface="+mn-cs"/>
              </a:rPr>
              <a:t>trademarks or registered trademarks in other countries.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749038"/>
            <a:ext cx="5824538" cy="1143000"/>
          </a:xfrm>
        </p:spPr>
        <p:txBody>
          <a:bodyPr anchor="ctr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88125"/>
            <a:ext cx="698500" cy="282575"/>
          </a:xfrm>
        </p:spPr>
        <p:txBody>
          <a:bodyPr/>
          <a:lstStyle>
            <a:lvl1pPr>
              <a:defRPr/>
            </a:lvl1pPr>
          </a:lstStyle>
          <a:p>
            <a:fld id="{7D37A4A3-A84F-476C-B316-7C96E4B76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2638" y="1187450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2638" y="3603625"/>
            <a:ext cx="40894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4800" y="6588125"/>
            <a:ext cx="698500" cy="282575"/>
          </a:xfrm>
        </p:spPr>
        <p:txBody>
          <a:bodyPr/>
          <a:lstStyle>
            <a:lvl1pPr>
              <a:defRPr/>
            </a:lvl1pPr>
          </a:lstStyle>
          <a:p>
            <a:fld id="{99E932C8-E9C5-4362-BA70-A1F4319AA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46F8-59C9-4708-AA17-7E965C256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EB5F-47AD-4684-AABF-ACD93DFDD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83312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838" y="3756025"/>
            <a:ext cx="83312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D4B6-098A-4859-BB19-C2D510B22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838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EFACA3A1-74EB-4107-A099-5E52DDE3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50838" y="6415088"/>
            <a:ext cx="424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+mn-lt"/>
                <a:cs typeface="+mn-cs"/>
              </a:rPr>
              <a:t>© 2011 Altera </a:t>
            </a:r>
            <a:r>
              <a:rPr lang="en-US" sz="800" dirty="0" smtClean="0">
                <a:latin typeface="+mn-lt"/>
                <a:cs typeface="+mn-cs"/>
              </a:rPr>
              <a:t>Corporation—</a:t>
            </a:r>
            <a:r>
              <a:rPr lang="en-US" sz="800" b="1" dirty="0" smtClean="0">
                <a:solidFill>
                  <a:schemeClr val="folHlink"/>
                </a:solidFill>
                <a:latin typeface="+mn-lt"/>
                <a:cs typeface="+mn-cs"/>
              </a:rPr>
              <a:t>Public</a:t>
            </a:r>
            <a:endParaRPr lang="en-US" sz="800" b="1" dirty="0">
              <a:solidFill>
                <a:schemeClr val="folHlink"/>
              </a:solidFill>
              <a:latin typeface="+mn-lt"/>
              <a:cs typeface="+mn-cs"/>
            </a:endParaRPr>
          </a:p>
        </p:txBody>
      </p:sp>
      <p:pic>
        <p:nvPicPr>
          <p:cNvPr id="1030" name="Picture 7" descr="Untitled-5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4763" y="6316663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705" r:id="rId6"/>
    <p:sldLayoutId id="2147483707" r:id="rId7"/>
    <p:sldLayoutId id="214748370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4.emf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Microsoft_Office_Excel_97-2003_Worksheet3.xls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4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External Memory Interface </a:t>
            </a:r>
            <a:br>
              <a:rPr lang="en-US" dirty="0" smtClean="0"/>
            </a:br>
            <a:r>
              <a:rPr lang="en-US" dirty="0" smtClean="0"/>
              <a:t>Implementation Using 28nm FPGAs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7" name="Subtitle 5"/>
          <p:cNvSpPr>
            <a:spLocks noGrp="1"/>
          </p:cNvSpPr>
          <p:nvPr>
            <p:ph type="subTitle" idx="1"/>
          </p:nvPr>
        </p:nvSpPr>
        <p:spPr>
          <a:xfrm>
            <a:off x="533400" y="2738438"/>
            <a:ext cx="5867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Technology </a:t>
            </a:r>
            <a:r>
              <a:rPr lang="en-US" dirty="0" err="1" smtClean="0"/>
              <a:t>Roadshow</a:t>
            </a:r>
            <a:r>
              <a:rPr lang="en-US" dirty="0" smtClean="0"/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793162" cy="914400"/>
          </a:xfrm>
        </p:spPr>
        <p:txBody>
          <a:bodyPr/>
          <a:lstStyle/>
          <a:p>
            <a:r>
              <a:rPr lang="en-US" dirty="0" smtClean="0"/>
              <a:t>New Quarter Rate with 2T Command Timing</a:t>
            </a: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14375" y="1928813"/>
          <a:ext cx="7913688" cy="3500437"/>
        </p:xfrm>
        <a:graphic>
          <a:graphicData uri="http://schemas.openxmlformats.org/presentationml/2006/ole">
            <p:oleObj spid="_x0000_s92162" name="Visio" r:id="rId4" imgW="6665609" imgH="2023703" progId="">
              <p:embed/>
            </p:oleObj>
          </a:graphicData>
        </a:graphic>
      </p:graphicFrame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6CC199-9496-4A79-98F7-7BF235AA5A5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of the new </a:t>
            </a:r>
            <a:r>
              <a:rPr lang="en-US" dirty="0" err="1" smtClean="0"/>
              <a:t>UniPHY</a:t>
            </a:r>
            <a:r>
              <a:rPr lang="en-US" dirty="0" smtClean="0"/>
              <a:t> in 11.0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104900"/>
          <a:ext cx="8221661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332"/>
                <a:gridCol w="1874723"/>
                <a:gridCol w="1586345"/>
                <a:gridCol w="1600200"/>
                <a:gridCol w="1516061"/>
              </a:tblGrid>
              <a:tr h="393287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Controller Rate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Latency 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Latency (memory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clock cycles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9328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Controller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PHY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78823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 command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</a:tr>
              <a:tr h="678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 command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</a:tr>
              <a:tr h="6259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625995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Quarter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 command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</a:tr>
              <a:tr h="6259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 command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 anchor="ctr"/>
                </a:tc>
              </a:tr>
              <a:tr h="6259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C31E65-5F64-42E8-AF30-DDEC0C7F50B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79650"/>
            <a:ext cx="6400800" cy="1143000"/>
          </a:xfrm>
        </p:spPr>
        <p:txBody>
          <a:bodyPr/>
          <a:lstStyle/>
          <a:p>
            <a:r>
              <a:rPr lang="en-US" dirty="0" err="1" smtClean="0"/>
              <a:t>Altera</a:t>
            </a:r>
            <a:r>
              <a:rPr lang="en-US" dirty="0" smtClean="0"/>
              <a:t>: Industry’s Highest Efficiency Memory Interfaces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C6E8E-EA5D-47EE-B028-AC19279A7E4C}" type="slidenum">
              <a:rPr lang="en-US"/>
              <a:pPr/>
              <a:t>13</a:t>
            </a:fld>
            <a:endParaRPr lang="en-US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Altera Memory Controller Solutions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044575"/>
            <a:ext cx="8416925" cy="74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DDR1/2/3 SDRAM High Performance Memory Controller II (HPMC II)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2x the controller </a:t>
            </a:r>
            <a:r>
              <a:rPr lang="en-US" sz="1600" dirty="0" smtClean="0"/>
              <a:t>efficiency of HPMC I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More features, increased throughput</a:t>
            </a:r>
          </a:p>
        </p:txBody>
      </p:sp>
      <p:graphicFrame>
        <p:nvGraphicFramePr>
          <p:cNvPr id="1010692" name="Group 4"/>
          <p:cNvGraphicFramePr>
            <a:graphicFrameLocks noGrp="1"/>
          </p:cNvGraphicFramePr>
          <p:nvPr>
            <p:ph sz="half" idx="2"/>
          </p:nvPr>
        </p:nvGraphicFramePr>
        <p:xfrm>
          <a:off x="820738" y="1987550"/>
          <a:ext cx="7362825" cy="3261360"/>
        </p:xfrm>
        <a:graphic>
          <a:graphicData uri="http://schemas.openxmlformats.org/drawingml/2006/table">
            <a:tbl>
              <a:tblPr/>
              <a:tblGrid>
                <a:gridCol w="4583112"/>
                <a:gridCol w="1381125"/>
                <a:gridCol w="1398588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HP Memory Controller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HP Memory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MegaCore function in Quartus II software 9.1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 1066MHz DDR3 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ECC with sub-word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Management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cycle controller latency (6 w/ ECC) – same on both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bank management w/ command look-ahead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Flexible system interface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 programmable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Multicast writes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10738" name="Rectangle 50"/>
          <p:cNvSpPr>
            <a:spLocks noChangeArrowheads="1"/>
          </p:cNvSpPr>
          <p:nvPr/>
        </p:nvSpPr>
        <p:spPr bwMode="auto">
          <a:xfrm>
            <a:off x="527050" y="5397500"/>
            <a:ext cx="82232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n"/>
            </a:pPr>
            <a:r>
              <a:rPr lang="en-US" sz="2000" b="0" dirty="0"/>
              <a:t>QDR II / II+ and RLDRAM II Controllers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Symbol" pitchFamily="18" charset="2"/>
              <a:buChar char="-"/>
            </a:pPr>
            <a:r>
              <a:rPr lang="en-US" sz="1600" b="0" dirty="0"/>
              <a:t>Available as </a:t>
            </a:r>
            <a:r>
              <a:rPr lang="en-US" sz="1600" b="0" dirty="0" err="1"/>
              <a:t>MegaCore</a:t>
            </a:r>
            <a:r>
              <a:rPr lang="en-US" sz="1600" b="0" dirty="0"/>
              <a:t> functions in </a:t>
            </a:r>
            <a:r>
              <a:rPr lang="en-US" sz="1600" b="0" dirty="0" err="1"/>
              <a:t>Quartus</a:t>
            </a:r>
            <a:r>
              <a:rPr lang="en-US" sz="1600" b="0" dirty="0"/>
              <a:t> II software </a:t>
            </a:r>
            <a:r>
              <a:rPr lang="en-US" sz="1600" b="0" dirty="0" smtClean="0"/>
              <a:t>11.1 </a:t>
            </a:r>
            <a:r>
              <a:rPr lang="en-US" sz="1600" b="0" dirty="0"/>
              <a:t>with </a:t>
            </a:r>
            <a:r>
              <a:rPr lang="en-US" sz="1600" b="0" dirty="0" err="1"/>
              <a:t>UniPHY</a:t>
            </a:r>
            <a:endParaRPr lang="en-US" sz="16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640762" cy="914400"/>
          </a:xfrm>
        </p:spPr>
        <p:txBody>
          <a:bodyPr/>
          <a:lstStyle/>
          <a:p>
            <a:r>
              <a:rPr lang="en-US" dirty="0" smtClean="0"/>
              <a:t>HPMC II Provides Highest DDR3 Efficiency</a:t>
            </a:r>
            <a:br>
              <a:rPr lang="en-US" dirty="0" smtClean="0"/>
            </a:br>
            <a:r>
              <a:rPr lang="en-US" sz="2400" dirty="0" smtClean="0"/>
              <a:t>(Hard or Soft Controller)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981200"/>
          <a:ext cx="7620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874396" y="1524000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28% More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Efficient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084196" y="1524000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17% More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Efficient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6324600" y="1524000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14% More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Efficient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28"/>
          <p:cNvSpPr txBox="1">
            <a:spLocks noChangeArrowheads="1"/>
          </p:cNvSpPr>
          <p:nvPr/>
        </p:nvSpPr>
        <p:spPr bwMode="auto">
          <a:xfrm>
            <a:off x="228600" y="5854700"/>
            <a:ext cx="8667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kern="0" dirty="0">
                <a:solidFill>
                  <a:srgbClr val="30C1BE"/>
                </a:solidFill>
                <a:latin typeface="Arial Black" pitchFamily="34" charset="0"/>
              </a:rPr>
              <a:t>Best in class memory controller efficiency!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5410200"/>
            <a:ext cx="19812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smtClean="0">
                <a:solidFill>
                  <a:srgbClr val="000000"/>
                </a:solidFill>
              </a:rPr>
              <a:t>DDR3 Memory Efficiency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5562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5334000"/>
            <a:ext cx="152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8560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Altera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5514201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Nearest Competitor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9001125" cy="914400"/>
          </a:xfrm>
        </p:spPr>
        <p:txBody>
          <a:bodyPr/>
          <a:lstStyle/>
          <a:p>
            <a:r>
              <a:rPr lang="en-US" sz="2800" dirty="0" smtClean="0"/>
              <a:t>High Performance Memory Controller Architecture</a:t>
            </a:r>
          </a:p>
        </p:txBody>
      </p:sp>
      <p:grpSp>
        <p:nvGrpSpPr>
          <p:cNvPr id="2" name="Group 64"/>
          <p:cNvGrpSpPr/>
          <p:nvPr/>
        </p:nvGrpSpPr>
        <p:grpSpPr>
          <a:xfrm>
            <a:off x="914400" y="1045029"/>
            <a:ext cx="7091000" cy="4947966"/>
            <a:chOff x="581025" y="928688"/>
            <a:chExt cx="7894638" cy="5286375"/>
          </a:xfrm>
        </p:grpSpPr>
        <p:sp>
          <p:nvSpPr>
            <p:cNvPr id="24578" name="AutoShape 67"/>
            <p:cNvSpPr>
              <a:spLocks noChangeArrowheads="1"/>
            </p:cNvSpPr>
            <p:nvPr/>
          </p:nvSpPr>
          <p:spPr bwMode="auto">
            <a:xfrm>
              <a:off x="3000375" y="5643563"/>
              <a:ext cx="385763" cy="347662"/>
            </a:xfrm>
            <a:prstGeom prst="downArrow">
              <a:avLst>
                <a:gd name="adj1" fmla="val 50000"/>
                <a:gd name="adj2" fmla="val 4243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sp>
          <p:nvSpPr>
            <p:cNvPr id="24579" name="Rectangle 59"/>
            <p:cNvSpPr>
              <a:spLocks noChangeArrowheads="1"/>
            </p:cNvSpPr>
            <p:nvPr/>
          </p:nvSpPr>
          <p:spPr bwMode="auto">
            <a:xfrm>
              <a:off x="615950" y="1506538"/>
              <a:ext cx="5070475" cy="415448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81" name="AutoShape 6"/>
            <p:cNvSpPr>
              <a:spLocks noChangeArrowheads="1"/>
            </p:cNvSpPr>
            <p:nvPr/>
          </p:nvSpPr>
          <p:spPr bwMode="auto">
            <a:xfrm>
              <a:off x="1408113" y="4337050"/>
              <a:ext cx="173037" cy="295275"/>
            </a:xfrm>
            <a:prstGeom prst="downArrow">
              <a:avLst>
                <a:gd name="adj1" fmla="val 50000"/>
                <a:gd name="adj2" fmla="val 4266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82" name="Rectangle 7"/>
            <p:cNvSpPr>
              <a:spLocks noChangeArrowheads="1"/>
            </p:cNvSpPr>
            <p:nvPr/>
          </p:nvSpPr>
          <p:spPr bwMode="auto">
            <a:xfrm>
              <a:off x="879475" y="4646613"/>
              <a:ext cx="4549775" cy="211137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Rank Timer</a:t>
              </a:r>
            </a:p>
          </p:txBody>
        </p:sp>
        <p:sp>
          <p:nvSpPr>
            <p:cNvPr id="24583" name="AutoShape 8"/>
            <p:cNvSpPr>
              <a:spLocks noChangeArrowheads="1"/>
            </p:cNvSpPr>
            <p:nvPr/>
          </p:nvSpPr>
          <p:spPr bwMode="auto">
            <a:xfrm flipV="1">
              <a:off x="1666875" y="4333875"/>
              <a:ext cx="174625" cy="293688"/>
            </a:xfrm>
            <a:prstGeom prst="downArrow">
              <a:avLst>
                <a:gd name="adj1" fmla="val 50000"/>
                <a:gd name="adj2" fmla="val 42046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571875" y="2746375"/>
              <a:ext cx="571500" cy="1900238"/>
              <a:chOff x="2341" y="679"/>
              <a:chExt cx="702" cy="20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341" y="679"/>
                <a:ext cx="702" cy="1734"/>
                <a:chOff x="2341" y="679"/>
                <a:chExt cx="702" cy="1827"/>
              </a:xfrm>
            </p:grpSpPr>
            <p:sp>
              <p:nvSpPr>
                <p:cNvPr id="24632" name="Rectangle 11"/>
                <p:cNvSpPr>
                  <a:spLocks noChangeArrowheads="1"/>
                </p:cNvSpPr>
                <p:nvPr/>
              </p:nvSpPr>
              <p:spPr bwMode="auto">
                <a:xfrm>
                  <a:off x="2341" y="679"/>
                  <a:ext cx="702" cy="1826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  <p:sp>
              <p:nvSpPr>
                <p:cNvPr id="2463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28" y="1129"/>
                  <a:ext cx="597" cy="27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00" b="1" dirty="0"/>
                    <a:t>TBP</a:t>
                  </a:r>
                </a:p>
              </p:txBody>
            </p:sp>
            <p:sp>
              <p:nvSpPr>
                <p:cNvPr id="24634" name="Rectangle 13"/>
                <p:cNvSpPr>
                  <a:spLocks noChangeArrowheads="1"/>
                </p:cNvSpPr>
                <p:nvPr/>
              </p:nvSpPr>
              <p:spPr bwMode="auto">
                <a:xfrm>
                  <a:off x="2341" y="1696"/>
                  <a:ext cx="702" cy="810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</p:grpSp>
          <p:sp>
            <p:nvSpPr>
              <p:cNvPr id="24630" name="AutoShape 14"/>
              <p:cNvSpPr>
                <a:spLocks noChangeArrowheads="1"/>
              </p:cNvSpPr>
              <p:nvPr/>
            </p:nvSpPr>
            <p:spPr bwMode="auto">
              <a:xfrm>
                <a:off x="2506" y="2407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  <p:sp>
            <p:nvSpPr>
              <p:cNvPr id="24631" name="AutoShape 15"/>
              <p:cNvSpPr>
                <a:spLocks noChangeArrowheads="1"/>
              </p:cNvSpPr>
              <p:nvPr/>
            </p:nvSpPr>
            <p:spPr bwMode="auto">
              <a:xfrm flipV="1">
                <a:off x="2726" y="2403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</p:grpSp>
        <p:sp>
          <p:nvSpPr>
            <p:cNvPr id="24585" name="AutoShape 17"/>
            <p:cNvSpPr>
              <a:spLocks noChangeArrowheads="1"/>
            </p:cNvSpPr>
            <p:nvPr/>
          </p:nvSpPr>
          <p:spPr bwMode="auto">
            <a:xfrm>
              <a:off x="3000375" y="5057775"/>
              <a:ext cx="357188" cy="157163"/>
            </a:xfrm>
            <a:prstGeom prst="downArrow">
              <a:avLst>
                <a:gd name="adj1" fmla="val 50000"/>
                <a:gd name="adj2" fmla="val 2545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224338" y="2741613"/>
              <a:ext cx="574675" cy="1901825"/>
              <a:chOff x="2362" y="679"/>
              <a:chExt cx="706" cy="2044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2362" y="679"/>
                <a:ext cx="706" cy="1734"/>
                <a:chOff x="2362" y="679"/>
                <a:chExt cx="706" cy="1827"/>
              </a:xfrm>
            </p:grpSpPr>
            <p:sp>
              <p:nvSpPr>
                <p:cNvPr id="2462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3" y="679"/>
                  <a:ext cx="702" cy="1826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  <p:sp>
              <p:nvSpPr>
                <p:cNvPr id="246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8" y="1134"/>
                  <a:ext cx="597" cy="2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00" b="1" dirty="0"/>
                    <a:t>TBP</a:t>
                  </a:r>
                </a:p>
              </p:txBody>
            </p:sp>
            <p:sp>
              <p:nvSpPr>
                <p:cNvPr id="2462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62" y="1700"/>
                  <a:ext cx="706" cy="806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</p:grpSp>
          <p:sp>
            <p:nvSpPr>
              <p:cNvPr id="24624" name="AutoShape 23"/>
              <p:cNvSpPr>
                <a:spLocks noChangeArrowheads="1"/>
              </p:cNvSpPr>
              <p:nvPr/>
            </p:nvSpPr>
            <p:spPr bwMode="auto">
              <a:xfrm>
                <a:off x="2506" y="2407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  <p:sp>
            <p:nvSpPr>
              <p:cNvPr id="24625" name="AutoShape 24"/>
              <p:cNvSpPr>
                <a:spLocks noChangeArrowheads="1"/>
              </p:cNvSpPr>
              <p:nvPr/>
            </p:nvSpPr>
            <p:spPr bwMode="auto">
              <a:xfrm flipV="1">
                <a:off x="2726" y="2403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51400" y="2744788"/>
              <a:ext cx="574675" cy="1901825"/>
              <a:chOff x="2362" y="679"/>
              <a:chExt cx="706" cy="2044"/>
            </a:xfrm>
          </p:grpSpPr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2362" y="679"/>
                <a:ext cx="706" cy="1734"/>
                <a:chOff x="2362" y="679"/>
                <a:chExt cx="706" cy="1827"/>
              </a:xfrm>
            </p:grpSpPr>
            <p:sp>
              <p:nvSpPr>
                <p:cNvPr id="24620" name="Rectangle 27"/>
                <p:cNvSpPr>
                  <a:spLocks noChangeArrowheads="1"/>
                </p:cNvSpPr>
                <p:nvPr/>
              </p:nvSpPr>
              <p:spPr bwMode="auto">
                <a:xfrm>
                  <a:off x="2363" y="679"/>
                  <a:ext cx="702" cy="1826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  <p:sp>
              <p:nvSpPr>
                <p:cNvPr id="2462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58" y="1130"/>
                  <a:ext cx="597" cy="2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900" b="1" dirty="0"/>
                    <a:t>TBP</a:t>
                  </a:r>
                </a:p>
              </p:txBody>
            </p:sp>
            <p:sp>
              <p:nvSpPr>
                <p:cNvPr id="24622" name="Rectangle 29"/>
                <p:cNvSpPr>
                  <a:spLocks noChangeArrowheads="1"/>
                </p:cNvSpPr>
                <p:nvPr/>
              </p:nvSpPr>
              <p:spPr bwMode="auto">
                <a:xfrm>
                  <a:off x="2362" y="1696"/>
                  <a:ext cx="706" cy="810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MY" sz="900" dirty="0"/>
                </a:p>
              </p:txBody>
            </p:sp>
          </p:grpSp>
          <p:sp>
            <p:nvSpPr>
              <p:cNvPr id="24618" name="AutoShape 30"/>
              <p:cNvSpPr>
                <a:spLocks noChangeArrowheads="1"/>
              </p:cNvSpPr>
              <p:nvPr/>
            </p:nvSpPr>
            <p:spPr bwMode="auto">
              <a:xfrm>
                <a:off x="2506" y="2407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  <p:sp>
            <p:nvSpPr>
              <p:cNvPr id="24619" name="AutoShape 31"/>
              <p:cNvSpPr>
                <a:spLocks noChangeArrowheads="1"/>
              </p:cNvSpPr>
              <p:nvPr/>
            </p:nvSpPr>
            <p:spPr bwMode="auto">
              <a:xfrm flipV="1">
                <a:off x="2726" y="2403"/>
                <a:ext cx="148" cy="316"/>
              </a:xfrm>
              <a:prstGeom prst="downArrow">
                <a:avLst>
                  <a:gd name="adj1" fmla="val 50000"/>
                  <a:gd name="adj2" fmla="val 53378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</p:grpSp>
        <p:sp>
          <p:nvSpPr>
            <p:cNvPr id="24588" name="AutoShape 36"/>
            <p:cNvSpPr>
              <a:spLocks noChangeArrowheads="1"/>
            </p:cNvSpPr>
            <p:nvPr/>
          </p:nvSpPr>
          <p:spPr bwMode="auto">
            <a:xfrm>
              <a:off x="1454150" y="2297113"/>
              <a:ext cx="293688" cy="430212"/>
            </a:xfrm>
            <a:prstGeom prst="downArrow">
              <a:avLst>
                <a:gd name="adj1" fmla="val 50000"/>
                <a:gd name="adj2" fmla="val 4246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89" name="AutoShape 37"/>
            <p:cNvSpPr>
              <a:spLocks noChangeArrowheads="1"/>
            </p:cNvSpPr>
            <p:nvPr/>
          </p:nvSpPr>
          <p:spPr bwMode="auto">
            <a:xfrm>
              <a:off x="3714750" y="2286000"/>
              <a:ext cx="322263" cy="433388"/>
            </a:xfrm>
            <a:prstGeom prst="downArrow">
              <a:avLst>
                <a:gd name="adj1" fmla="val 50000"/>
                <a:gd name="adj2" fmla="val 4235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90" name="AutoShape 38"/>
            <p:cNvSpPr>
              <a:spLocks noChangeArrowheads="1"/>
            </p:cNvSpPr>
            <p:nvPr/>
          </p:nvSpPr>
          <p:spPr bwMode="auto">
            <a:xfrm>
              <a:off x="4371975" y="2286000"/>
              <a:ext cx="319088" cy="438150"/>
            </a:xfrm>
            <a:prstGeom prst="downArrow">
              <a:avLst>
                <a:gd name="adj1" fmla="val 50000"/>
                <a:gd name="adj2" fmla="val 42535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91" name="AutoShape 39"/>
            <p:cNvSpPr>
              <a:spLocks noChangeArrowheads="1"/>
            </p:cNvSpPr>
            <p:nvPr/>
          </p:nvSpPr>
          <p:spPr bwMode="auto">
            <a:xfrm>
              <a:off x="4941888" y="2297113"/>
              <a:ext cx="338137" cy="438150"/>
            </a:xfrm>
            <a:prstGeom prst="downArrow">
              <a:avLst>
                <a:gd name="adj1" fmla="val 50000"/>
                <a:gd name="adj2" fmla="val 4255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92" name="Rectangle 40"/>
            <p:cNvSpPr>
              <a:spLocks noChangeArrowheads="1"/>
            </p:cNvSpPr>
            <p:nvPr/>
          </p:nvSpPr>
          <p:spPr bwMode="auto">
            <a:xfrm>
              <a:off x="876300" y="5245100"/>
              <a:ext cx="4552950" cy="184150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1T/2T/4T Addr/CMD Decoder</a:t>
              </a:r>
            </a:p>
          </p:txBody>
        </p:sp>
        <p:sp>
          <p:nvSpPr>
            <p:cNvPr id="24593" name="Rectangle 41"/>
            <p:cNvSpPr>
              <a:spLocks noChangeArrowheads="1"/>
            </p:cNvSpPr>
            <p:nvPr/>
          </p:nvSpPr>
          <p:spPr bwMode="auto">
            <a:xfrm>
              <a:off x="6103938" y="2055813"/>
              <a:ext cx="838200" cy="987425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Reorder</a:t>
              </a:r>
            </a:p>
            <a:p>
              <a:pPr algn="ctr"/>
              <a:r>
                <a:rPr lang="en-US" sz="900" b="1" dirty="0"/>
                <a:t>Write</a:t>
              </a:r>
            </a:p>
            <a:p>
              <a:pPr algn="ctr"/>
              <a:r>
                <a:rPr lang="en-US" sz="900" b="1" dirty="0"/>
                <a:t>Buffer</a:t>
              </a:r>
            </a:p>
          </p:txBody>
        </p:sp>
        <p:sp>
          <p:nvSpPr>
            <p:cNvPr id="24594" name="Rectangle 56"/>
            <p:cNvSpPr>
              <a:spLocks noChangeArrowheads="1"/>
            </p:cNvSpPr>
            <p:nvPr/>
          </p:nvSpPr>
          <p:spPr bwMode="auto">
            <a:xfrm>
              <a:off x="7410450" y="2762250"/>
              <a:ext cx="938213" cy="969963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Reorder </a:t>
              </a:r>
            </a:p>
            <a:p>
              <a:pPr algn="ctr"/>
              <a:r>
                <a:rPr lang="en-US" sz="900" b="1" dirty="0"/>
                <a:t>Read </a:t>
              </a:r>
            </a:p>
            <a:p>
              <a:pPr algn="ctr"/>
              <a:r>
                <a:rPr lang="en-US" sz="900" b="1" dirty="0"/>
                <a:t>Buffer</a:t>
              </a:r>
            </a:p>
          </p:txBody>
        </p:sp>
        <p:sp>
          <p:nvSpPr>
            <p:cNvPr id="24595" name="Rectangle 57"/>
            <p:cNvSpPr>
              <a:spLocks noChangeArrowheads="1"/>
            </p:cNvSpPr>
            <p:nvPr/>
          </p:nvSpPr>
          <p:spPr bwMode="auto">
            <a:xfrm>
              <a:off x="7410450" y="2022475"/>
              <a:ext cx="938213" cy="593725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ECC Detect</a:t>
              </a:r>
            </a:p>
            <a:p>
              <a:pPr algn="ctr"/>
              <a:r>
                <a:rPr lang="en-US" sz="900" b="1" dirty="0"/>
                <a:t> &amp; Correct</a:t>
              </a:r>
            </a:p>
          </p:txBody>
        </p:sp>
        <p:sp>
          <p:nvSpPr>
            <p:cNvPr id="24596" name="Rectangle 58"/>
            <p:cNvSpPr>
              <a:spLocks noChangeArrowheads="1"/>
            </p:cNvSpPr>
            <p:nvPr/>
          </p:nvSpPr>
          <p:spPr bwMode="auto">
            <a:xfrm>
              <a:off x="6091238" y="3140075"/>
              <a:ext cx="865187" cy="593725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ECC </a:t>
              </a:r>
            </a:p>
            <a:p>
              <a:pPr algn="ctr"/>
              <a:r>
                <a:rPr lang="en-US" sz="900" b="1" dirty="0"/>
                <a:t>Encode</a:t>
              </a:r>
            </a:p>
          </p:txBody>
        </p:sp>
        <p:sp>
          <p:nvSpPr>
            <p:cNvPr id="24597" name="Rectangle 60"/>
            <p:cNvSpPr>
              <a:spLocks noChangeArrowheads="1"/>
            </p:cNvSpPr>
            <p:nvPr/>
          </p:nvSpPr>
          <p:spPr bwMode="auto">
            <a:xfrm>
              <a:off x="5975350" y="1495425"/>
              <a:ext cx="1074738" cy="4187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98" name="Rectangle 61"/>
            <p:cNvSpPr>
              <a:spLocks noChangeArrowheads="1"/>
            </p:cNvSpPr>
            <p:nvPr/>
          </p:nvSpPr>
          <p:spPr bwMode="auto">
            <a:xfrm>
              <a:off x="7285038" y="1487488"/>
              <a:ext cx="1146175" cy="420211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900" dirty="0"/>
            </a:p>
          </p:txBody>
        </p:sp>
        <p:sp>
          <p:nvSpPr>
            <p:cNvPr id="24599" name="Text Box 62"/>
            <p:cNvSpPr txBox="1">
              <a:spLocks noChangeArrowheads="1"/>
            </p:cNvSpPr>
            <p:nvPr/>
          </p:nvSpPr>
          <p:spPr bwMode="auto">
            <a:xfrm>
              <a:off x="5988050" y="1593850"/>
              <a:ext cx="1049338" cy="246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 dirty="0"/>
                <a:t>Write Data</a:t>
              </a:r>
            </a:p>
          </p:txBody>
        </p:sp>
        <p:sp>
          <p:nvSpPr>
            <p:cNvPr id="24600" name="Text Box 63"/>
            <p:cNvSpPr txBox="1">
              <a:spLocks noChangeArrowheads="1"/>
            </p:cNvSpPr>
            <p:nvPr/>
          </p:nvSpPr>
          <p:spPr bwMode="auto">
            <a:xfrm>
              <a:off x="7327900" y="1568450"/>
              <a:ext cx="1036638" cy="246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 dirty="0"/>
                <a:t>Read Data</a:t>
              </a:r>
            </a:p>
          </p:txBody>
        </p:sp>
        <p:sp>
          <p:nvSpPr>
            <p:cNvPr id="24601" name="AutoShape 66"/>
            <p:cNvSpPr>
              <a:spLocks noChangeArrowheads="1"/>
            </p:cNvSpPr>
            <p:nvPr/>
          </p:nvSpPr>
          <p:spPr bwMode="auto">
            <a:xfrm>
              <a:off x="2873375" y="1189038"/>
              <a:ext cx="381000" cy="585787"/>
            </a:xfrm>
            <a:prstGeom prst="downArrow">
              <a:avLst>
                <a:gd name="adj1" fmla="val 50000"/>
                <a:gd name="adj2" fmla="val 4233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sp>
          <p:nvSpPr>
            <p:cNvPr id="24602" name="AutoShape 67"/>
            <p:cNvSpPr>
              <a:spLocks noChangeArrowheads="1"/>
            </p:cNvSpPr>
            <p:nvPr/>
          </p:nvSpPr>
          <p:spPr bwMode="auto">
            <a:xfrm>
              <a:off x="6286500" y="1200150"/>
              <a:ext cx="385763" cy="293688"/>
            </a:xfrm>
            <a:prstGeom prst="downArrow">
              <a:avLst>
                <a:gd name="adj1" fmla="val 50000"/>
                <a:gd name="adj2" fmla="val 4243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sp>
          <p:nvSpPr>
            <p:cNvPr id="24603" name="AutoShape 68"/>
            <p:cNvSpPr>
              <a:spLocks noChangeArrowheads="1"/>
            </p:cNvSpPr>
            <p:nvPr/>
          </p:nvSpPr>
          <p:spPr bwMode="auto">
            <a:xfrm flipV="1">
              <a:off x="7643813" y="1184275"/>
              <a:ext cx="366712" cy="293688"/>
            </a:xfrm>
            <a:prstGeom prst="downArrow">
              <a:avLst>
                <a:gd name="adj1" fmla="val 50000"/>
                <a:gd name="adj2" fmla="val 4243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895350" y="2733675"/>
              <a:ext cx="1390650" cy="1603375"/>
              <a:chOff x="559" y="1730"/>
              <a:chExt cx="876" cy="1010"/>
            </a:xfrm>
          </p:grpSpPr>
          <p:sp>
            <p:nvSpPr>
              <p:cNvPr id="24612" name="Rectangle 43"/>
              <p:cNvSpPr>
                <a:spLocks noChangeArrowheads="1"/>
              </p:cNvSpPr>
              <p:nvPr/>
            </p:nvSpPr>
            <p:spPr bwMode="auto">
              <a:xfrm>
                <a:off x="559" y="2323"/>
                <a:ext cx="866" cy="417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  <p:sp>
            <p:nvSpPr>
              <p:cNvPr id="24613" name="Rectangle 45"/>
              <p:cNvSpPr>
                <a:spLocks noChangeArrowheads="1"/>
              </p:cNvSpPr>
              <p:nvPr/>
            </p:nvSpPr>
            <p:spPr bwMode="auto">
              <a:xfrm>
                <a:off x="561" y="1730"/>
                <a:ext cx="864" cy="594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MY" sz="900" dirty="0"/>
              </a:p>
            </p:txBody>
          </p:sp>
          <p:sp>
            <p:nvSpPr>
              <p:cNvPr id="24614" name="Text Box 50"/>
              <p:cNvSpPr txBox="1">
                <a:spLocks noChangeArrowheads="1"/>
              </p:cNvSpPr>
              <p:nvPr/>
            </p:nvSpPr>
            <p:spPr bwMode="auto">
              <a:xfrm>
                <a:off x="570" y="1898"/>
                <a:ext cx="865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00" b="1" dirty="0"/>
                  <a:t>Timer Bank Pool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900" b="1" dirty="0"/>
                  <a:t>(TBP)</a:t>
                </a:r>
              </a:p>
            </p:txBody>
          </p:sp>
          <p:sp>
            <p:nvSpPr>
              <p:cNvPr id="24615" name="Rectangle 71"/>
              <p:cNvSpPr>
                <a:spLocks noChangeArrowheads="1"/>
              </p:cNvSpPr>
              <p:nvPr/>
            </p:nvSpPr>
            <p:spPr bwMode="auto">
              <a:xfrm>
                <a:off x="615" y="2358"/>
                <a:ext cx="765" cy="17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b="1" dirty="0"/>
                  <a:t>Control &amp; Status</a:t>
                </a:r>
              </a:p>
            </p:txBody>
          </p:sp>
          <p:sp>
            <p:nvSpPr>
              <p:cNvPr id="24616" name="Rectangle 72"/>
              <p:cNvSpPr>
                <a:spLocks noChangeArrowheads="1"/>
              </p:cNvSpPr>
              <p:nvPr/>
            </p:nvSpPr>
            <p:spPr bwMode="auto">
              <a:xfrm>
                <a:off x="615" y="2536"/>
                <a:ext cx="765" cy="17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 b="1" dirty="0"/>
                  <a:t>CMD Packet</a:t>
                </a:r>
              </a:p>
            </p:txBody>
          </p:sp>
        </p:grpSp>
        <p:sp>
          <p:nvSpPr>
            <p:cNvPr id="24605" name="Rectangle 16"/>
            <p:cNvSpPr>
              <a:spLocks noChangeArrowheads="1"/>
            </p:cNvSpPr>
            <p:nvPr/>
          </p:nvSpPr>
          <p:spPr bwMode="auto">
            <a:xfrm>
              <a:off x="882650" y="4840288"/>
              <a:ext cx="4546600" cy="231775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Row Arbiter / Column Arbiter </a:t>
              </a:r>
            </a:p>
          </p:txBody>
        </p:sp>
        <p:sp>
          <p:nvSpPr>
            <p:cNvPr id="24606" name="TextBox 77"/>
            <p:cNvSpPr txBox="1">
              <a:spLocks noChangeArrowheads="1"/>
            </p:cNvSpPr>
            <p:nvPr/>
          </p:nvSpPr>
          <p:spPr bwMode="auto">
            <a:xfrm>
              <a:off x="2286000" y="3071813"/>
              <a:ext cx="1285875" cy="49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dirty="0"/>
                <a:t>…</a:t>
              </a:r>
            </a:p>
          </p:txBody>
        </p:sp>
        <p:sp>
          <p:nvSpPr>
            <p:cNvPr id="24607" name="Rectangle 32"/>
            <p:cNvSpPr>
              <a:spLocks noChangeArrowheads="1"/>
            </p:cNvSpPr>
            <p:nvPr/>
          </p:nvSpPr>
          <p:spPr bwMode="auto">
            <a:xfrm>
              <a:off x="887413" y="1763713"/>
              <a:ext cx="4576762" cy="522287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 b="1" dirty="0"/>
            </a:p>
            <a:p>
              <a:pPr algn="ctr"/>
              <a:r>
                <a:rPr lang="en-US" sz="900" b="1" dirty="0"/>
                <a:t>DRAM Command Generator</a:t>
              </a:r>
            </a:p>
            <a:p>
              <a:pPr algn="ctr"/>
              <a:endParaRPr lang="en-US" sz="900" b="1" dirty="0"/>
            </a:p>
          </p:txBody>
        </p:sp>
        <p:sp>
          <p:nvSpPr>
            <p:cNvPr id="24608" name="Rectangle 34"/>
            <p:cNvSpPr>
              <a:spLocks noChangeArrowheads="1"/>
            </p:cNvSpPr>
            <p:nvPr/>
          </p:nvSpPr>
          <p:spPr bwMode="auto">
            <a:xfrm>
              <a:off x="581025" y="928688"/>
              <a:ext cx="7875588" cy="266700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/>
                <a:t>Local Interface </a:t>
              </a:r>
            </a:p>
          </p:txBody>
        </p:sp>
        <p:sp>
          <p:nvSpPr>
            <p:cNvPr id="24609" name="AutoShape 67"/>
            <p:cNvSpPr>
              <a:spLocks noChangeArrowheads="1"/>
            </p:cNvSpPr>
            <p:nvPr/>
          </p:nvSpPr>
          <p:spPr bwMode="auto">
            <a:xfrm>
              <a:off x="6286500" y="5697538"/>
              <a:ext cx="385763" cy="293687"/>
            </a:xfrm>
            <a:prstGeom prst="downArrow">
              <a:avLst>
                <a:gd name="adj1" fmla="val 50000"/>
                <a:gd name="adj2" fmla="val 4243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sp>
          <p:nvSpPr>
            <p:cNvPr id="24610" name="AutoShape 68"/>
            <p:cNvSpPr>
              <a:spLocks noChangeArrowheads="1"/>
            </p:cNvSpPr>
            <p:nvPr/>
          </p:nvSpPr>
          <p:spPr bwMode="auto">
            <a:xfrm flipV="1">
              <a:off x="7643813" y="5689600"/>
              <a:ext cx="366712" cy="293688"/>
            </a:xfrm>
            <a:prstGeom prst="downArrow">
              <a:avLst>
                <a:gd name="adj1" fmla="val 50000"/>
                <a:gd name="adj2" fmla="val 4243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 sz="1600" dirty="0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592138" y="5983288"/>
              <a:ext cx="7883525" cy="231775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/>
                <a:t>AFI PHY Interface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Memory Controller II</a:t>
            </a:r>
            <a:br>
              <a:rPr lang="en-US" dirty="0" smtClean="0"/>
            </a:br>
            <a:r>
              <a:rPr lang="en-US" sz="2400" dirty="0" smtClean="0"/>
              <a:t>High Efficiency Data Reordering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50838" y="1463675"/>
            <a:ext cx="8507412" cy="4679950"/>
          </a:xfrm>
        </p:spPr>
        <p:txBody>
          <a:bodyPr/>
          <a:lstStyle/>
          <a:p>
            <a:r>
              <a:rPr lang="en-US" sz="2000" dirty="0" smtClean="0"/>
              <a:t>50% higher efficiency for random transactions</a:t>
            </a:r>
          </a:p>
          <a:p>
            <a:r>
              <a:rPr lang="en-US" sz="2000" dirty="0" smtClean="0"/>
              <a:t>User transactions may be serviced out of order</a:t>
            </a:r>
          </a:p>
          <a:p>
            <a:pPr lvl="1"/>
            <a:r>
              <a:rPr lang="en-US" sz="1600" dirty="0" smtClean="0"/>
              <a:t>Minimize bus turnaround time by grouping read and write transactions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Minimize tRC impact by reordering transactions with bank conflicts</a:t>
            </a:r>
          </a:p>
          <a:p>
            <a:pPr lvl="1">
              <a:buFont typeface="Symbol" pitchFamily="18" charset="2"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Read data returned in the same order as the requests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358C77-55C2-4D79-BE62-4988E9BE6377}" type="slidenum">
              <a:rPr lang="en-US" smtClean="0">
                <a:latin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71563" y="3705225"/>
            <a:ext cx="7053262" cy="781050"/>
            <a:chOff x="447678" y="4857760"/>
            <a:chExt cx="7988268" cy="995366"/>
          </a:xfrm>
        </p:grpSpPr>
        <p:pic>
          <p:nvPicPr>
            <p:cNvPr id="256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4857760"/>
              <a:ext cx="7935912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678" y="5357826"/>
              <a:ext cx="45529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870200"/>
            <a:ext cx="4737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562225"/>
            <a:ext cx="65722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6240-6739-4DA9-B912-48D6758779C5}" type="slidenum">
              <a:rPr lang="en-US"/>
              <a:pPr/>
              <a:t>17</a:t>
            </a:fld>
            <a:endParaRPr 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Bank Management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54125"/>
            <a:ext cx="408940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Look-ahead bank management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Efficient bank interleaving support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Issue activate and precharge commands early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Use auto-precharge where possible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In-order read/writes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Per access open or close page policy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Read/write accesses with auto-precharge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Automatic cancellation of auto-precharge on page hits</a:t>
            </a:r>
          </a:p>
        </p:txBody>
      </p:sp>
      <p:pic>
        <p:nvPicPr>
          <p:cNvPr id="101171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0" y="1565275"/>
            <a:ext cx="44243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1717" name="AutoShape 5"/>
          <p:cNvSpPr>
            <a:spLocks/>
          </p:cNvSpPr>
          <p:nvPr/>
        </p:nvSpPr>
        <p:spPr bwMode="auto">
          <a:xfrm rot="16200000">
            <a:off x="6577013" y="2255838"/>
            <a:ext cx="138112" cy="392112"/>
          </a:xfrm>
          <a:prstGeom prst="leftBrace">
            <a:avLst>
              <a:gd name="adj1" fmla="val 23659"/>
              <a:gd name="adj2" fmla="val 42903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1718" name="AutoShape 6"/>
          <p:cNvSpPr>
            <a:spLocks/>
          </p:cNvSpPr>
          <p:nvPr/>
        </p:nvSpPr>
        <p:spPr bwMode="auto">
          <a:xfrm rot="16200000">
            <a:off x="7893844" y="2262982"/>
            <a:ext cx="139700" cy="392112"/>
          </a:xfrm>
          <a:prstGeom prst="leftBrace">
            <a:avLst>
              <a:gd name="adj1" fmla="val 23390"/>
              <a:gd name="adj2" fmla="val 42903"/>
            </a:avLst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1719" name="Text Box 7"/>
          <p:cNvSpPr txBox="1">
            <a:spLocks noChangeArrowheads="1"/>
          </p:cNvSpPr>
          <p:nvPr/>
        </p:nvSpPr>
        <p:spPr bwMode="auto">
          <a:xfrm>
            <a:off x="6381750" y="1277938"/>
            <a:ext cx="155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>
                <a:solidFill>
                  <a:schemeClr val="folHlink"/>
                </a:solidFill>
              </a:rPr>
              <a:t>Not Efficient!!</a:t>
            </a:r>
          </a:p>
        </p:txBody>
      </p:sp>
      <p:sp>
        <p:nvSpPr>
          <p:cNvPr id="1011720" name="Line 8"/>
          <p:cNvSpPr>
            <a:spLocks noChangeShapeType="1"/>
          </p:cNvSpPr>
          <p:nvPr/>
        </p:nvSpPr>
        <p:spPr bwMode="auto">
          <a:xfrm>
            <a:off x="4983163" y="2163763"/>
            <a:ext cx="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1721" name="Line 9"/>
          <p:cNvSpPr>
            <a:spLocks noChangeShapeType="1"/>
          </p:cNvSpPr>
          <p:nvPr/>
        </p:nvSpPr>
        <p:spPr bwMode="auto">
          <a:xfrm>
            <a:off x="5167313" y="2165350"/>
            <a:ext cx="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1722" name="Text Box 10"/>
          <p:cNvSpPr txBox="1">
            <a:spLocks noChangeArrowheads="1"/>
          </p:cNvSpPr>
          <p:nvPr/>
        </p:nvSpPr>
        <p:spPr bwMode="auto">
          <a:xfrm>
            <a:off x="4543425" y="2389188"/>
            <a:ext cx="144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/>
              <a:t>Idle cmd bus</a:t>
            </a:r>
          </a:p>
        </p:txBody>
      </p:sp>
      <p:sp>
        <p:nvSpPr>
          <p:cNvPr id="1011723" name="Text Box 11"/>
          <p:cNvSpPr txBox="1">
            <a:spLocks noChangeArrowheads="1"/>
          </p:cNvSpPr>
          <p:nvPr/>
        </p:nvSpPr>
        <p:spPr bwMode="auto">
          <a:xfrm>
            <a:off x="4545013" y="1235075"/>
            <a:ext cx="229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No Look Ahead</a:t>
            </a:r>
          </a:p>
        </p:txBody>
      </p:sp>
      <p:sp>
        <p:nvSpPr>
          <p:cNvPr id="1011724" name="AutoShape 12"/>
          <p:cNvSpPr>
            <a:spLocks/>
          </p:cNvSpPr>
          <p:nvPr/>
        </p:nvSpPr>
        <p:spPr bwMode="auto">
          <a:xfrm rot="5400000">
            <a:off x="5239544" y="3140869"/>
            <a:ext cx="158750" cy="773112"/>
          </a:xfrm>
          <a:prstGeom prst="leftBrace">
            <a:avLst>
              <a:gd name="adj1" fmla="val 40583"/>
              <a:gd name="adj2" fmla="val 42903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11725" name="Picture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50" y="3125788"/>
            <a:ext cx="439261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1726" name="Text Box 14"/>
          <p:cNvSpPr txBox="1">
            <a:spLocks noChangeArrowheads="1"/>
          </p:cNvSpPr>
          <p:nvPr/>
        </p:nvSpPr>
        <p:spPr bwMode="auto">
          <a:xfrm>
            <a:off x="4965700" y="2957513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b="0"/>
          </a:p>
        </p:txBody>
      </p:sp>
      <p:sp>
        <p:nvSpPr>
          <p:cNvPr id="1011727" name="Line 15"/>
          <p:cNvSpPr>
            <a:spLocks noChangeShapeType="1"/>
          </p:cNvSpPr>
          <p:nvPr/>
        </p:nvSpPr>
        <p:spPr bwMode="auto">
          <a:xfrm>
            <a:off x="5011738" y="3652838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1728" name="Line 16"/>
          <p:cNvSpPr>
            <a:spLocks noChangeShapeType="1"/>
          </p:cNvSpPr>
          <p:nvPr/>
        </p:nvSpPr>
        <p:spPr bwMode="auto">
          <a:xfrm>
            <a:off x="5203825" y="3654425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1729" name="Text Box 17"/>
          <p:cNvSpPr txBox="1">
            <a:spLocks noChangeArrowheads="1"/>
          </p:cNvSpPr>
          <p:nvPr/>
        </p:nvSpPr>
        <p:spPr bwMode="auto">
          <a:xfrm>
            <a:off x="4714875" y="3954463"/>
            <a:ext cx="2254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/>
              <a:t>Use of idle cycles for </a:t>
            </a:r>
            <a:br>
              <a:rPr lang="en-US" sz="1400" b="0"/>
            </a:br>
            <a:r>
              <a:rPr lang="en-US" sz="1400" b="0"/>
              <a:t>bank-management</a:t>
            </a:r>
          </a:p>
        </p:txBody>
      </p:sp>
      <p:sp>
        <p:nvSpPr>
          <p:cNvPr id="1011730" name="Text Box 18"/>
          <p:cNvSpPr txBox="1">
            <a:spLocks noChangeArrowheads="1"/>
          </p:cNvSpPr>
          <p:nvPr/>
        </p:nvSpPr>
        <p:spPr bwMode="auto">
          <a:xfrm>
            <a:off x="4535488" y="2879725"/>
            <a:ext cx="331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With Look Ahead Bank Management</a:t>
            </a:r>
          </a:p>
        </p:txBody>
      </p:sp>
      <p:graphicFrame>
        <p:nvGraphicFramePr>
          <p:cNvPr id="1011731" name="Group 19"/>
          <p:cNvGraphicFramePr>
            <a:graphicFrameLocks noGrp="1"/>
          </p:cNvGraphicFramePr>
          <p:nvPr>
            <p:ph sz="half" idx="2"/>
          </p:nvPr>
        </p:nvGraphicFramePr>
        <p:xfrm>
          <a:off x="4789488" y="4614863"/>
          <a:ext cx="3632200" cy="1097280"/>
        </p:xfrm>
        <a:graphic>
          <a:graphicData uri="http://schemas.openxmlformats.org/drawingml/2006/table">
            <a:tbl>
              <a:tblPr/>
              <a:tblGrid>
                <a:gridCol w="1031875"/>
                <a:gridCol w="830262"/>
                <a:gridCol w="1770063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Bank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Activate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Bank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Precharge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</a:rPr>
                        <a:t>Bank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Precharge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Flexible User Interface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smtClean="0"/>
              <a:t>Optimized for memory controller traffic with high initial access latency</a:t>
            </a:r>
          </a:p>
          <a:p>
            <a:pPr lvl="1"/>
            <a:r>
              <a:rPr lang="en-US" sz="1400" smtClean="0"/>
              <a:t>Separate addr/cmd and data phases</a:t>
            </a:r>
          </a:p>
          <a:p>
            <a:pPr lvl="1"/>
            <a:r>
              <a:rPr lang="en-US" sz="1400" smtClean="0"/>
              <a:t>multiple outstanding addresses</a:t>
            </a:r>
          </a:p>
          <a:p>
            <a:r>
              <a:rPr lang="en-US" sz="1800" smtClean="0"/>
              <a:t>Supports up to 6 x64/x32 ports</a:t>
            </a:r>
          </a:p>
          <a:p>
            <a:pPr lvl="1"/>
            <a:r>
              <a:rPr lang="en-US" sz="1400" smtClean="0"/>
              <a:t>Data ports may be combined to form wider and bidirectional interfaces</a:t>
            </a:r>
          </a:p>
          <a:p>
            <a:pPr lvl="1"/>
            <a:r>
              <a:rPr lang="en-US" sz="1400" smtClean="0"/>
              <a:t>Asynchronous or pseudo-synchronous operation</a:t>
            </a:r>
          </a:p>
          <a:p>
            <a:pPr lvl="1"/>
            <a:r>
              <a:rPr lang="en-US" sz="1400" smtClean="0"/>
              <a:t>Uni-directional interface support enables low-cost DMA or master mode data transfers</a:t>
            </a:r>
          </a:p>
          <a:p>
            <a:r>
              <a:rPr lang="en-US" sz="1800" smtClean="0"/>
              <a:t>Avalon-MM and AXI support</a:t>
            </a:r>
          </a:p>
          <a:p>
            <a:r>
              <a:rPr lang="en-US" sz="1800" smtClean="0"/>
              <a:t>Full Qsys support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232CD7-32E6-49E7-AC25-D7BEC35EE59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286375" y="1714500"/>
            <a:ext cx="1571625" cy="314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286375" y="171450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cs typeface="Arial" charset="0"/>
              </a:rPr>
              <a:t>Memory Controller</a:t>
            </a:r>
            <a:endParaRPr lang="en-US">
              <a:cs typeface="Arial" charset="0"/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572125" y="2143125"/>
            <a:ext cx="1000125" cy="71437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Command &amp;</a:t>
            </a:r>
          </a:p>
          <a:p>
            <a:pPr algn="ctr"/>
            <a:r>
              <a:rPr lang="en-US" sz="800" b="1">
                <a:cs typeface="Arial" charset="0"/>
              </a:rPr>
              <a:t>Timing Control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72250" y="2143125"/>
            <a:ext cx="285750" cy="214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r>
              <a:rPr lang="en-US" sz="1200"/>
              <a:t>AFI Interface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7072313" y="1714500"/>
            <a:ext cx="928687" cy="3214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>
            <a:off x="6858000" y="3143250"/>
            <a:ext cx="198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8429625" y="1214438"/>
            <a:ext cx="487363" cy="385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b="1">
                <a:cs typeface="Arial" charset="0"/>
              </a:rPr>
              <a:t>External Memory</a:t>
            </a:r>
            <a:endParaRPr lang="en-US" sz="1400" b="1">
              <a:cs typeface="Arial" charset="0"/>
            </a:endParaRPr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8001000" y="3143250"/>
            <a:ext cx="42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5143500" y="1208088"/>
            <a:ext cx="3000375" cy="3863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1400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5143500" y="1214438"/>
            <a:ext cx="3000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cs typeface="Arial" charset="0"/>
              </a:rPr>
              <a:t>Memory Interface</a:t>
            </a:r>
            <a:endParaRPr lang="en-US" sz="3200">
              <a:cs typeface="Arial" charset="0"/>
            </a:endParaRPr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6500813" y="4929188"/>
            <a:ext cx="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143625" y="5214938"/>
            <a:ext cx="1857375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900" b="1" dirty="0">
                <a:cs typeface="Arial" charset="0"/>
              </a:rPr>
              <a:t>CSR Master</a:t>
            </a:r>
            <a:endParaRPr lang="en-US" sz="1400" dirty="0">
              <a:cs typeface="Arial" charset="0"/>
            </a:endParaRPr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7072313" y="1714500"/>
            <a:ext cx="928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>
                <a:cs typeface="Arial" charset="0"/>
              </a:rPr>
              <a:t>PHY</a:t>
            </a: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5572125" y="3429000"/>
            <a:ext cx="1000125" cy="500063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Write</a:t>
            </a:r>
          </a:p>
          <a:p>
            <a:pPr algn="ctr"/>
            <a:r>
              <a:rPr lang="en-US" sz="800" b="1">
                <a:cs typeface="Arial" charset="0"/>
              </a:rPr>
              <a:t>Data path</a:t>
            </a: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5572125" y="2857500"/>
            <a:ext cx="1000125" cy="5715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Read</a:t>
            </a:r>
          </a:p>
          <a:p>
            <a:pPr algn="ctr"/>
            <a:r>
              <a:rPr lang="en-US" sz="800" b="1">
                <a:cs typeface="Arial" charset="0"/>
              </a:rPr>
              <a:t>Data path 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7072313" y="2143125"/>
            <a:ext cx="285750" cy="214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r>
              <a:rPr lang="en-US" sz="1200" dirty="0"/>
              <a:t>AFI Interface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5357813" y="5214938"/>
            <a:ext cx="642937" cy="357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>
                <a:cs typeface="Arial" charset="0"/>
              </a:rPr>
              <a:t>User Control</a:t>
            </a:r>
          </a:p>
        </p:txBody>
      </p:sp>
      <p:sp>
        <p:nvSpPr>
          <p:cNvPr id="29724" name="Text Box 35"/>
          <p:cNvSpPr txBox="1">
            <a:spLocks noChangeArrowheads="1"/>
          </p:cNvSpPr>
          <p:nvPr/>
        </p:nvSpPr>
        <p:spPr bwMode="auto">
          <a:xfrm>
            <a:off x="4429125" y="1214438"/>
            <a:ext cx="407988" cy="3857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r>
              <a:rPr lang="en-US" b="1" dirty="0">
                <a:cs typeface="Arial" charset="0"/>
              </a:rPr>
              <a:t>Avalon MM / AXI Master</a:t>
            </a:r>
          </a:p>
        </p:txBody>
      </p:sp>
      <p:sp>
        <p:nvSpPr>
          <p:cNvPr id="29725" name="Text Box 36"/>
          <p:cNvSpPr txBox="1">
            <a:spLocks noChangeArrowheads="1"/>
          </p:cNvSpPr>
          <p:nvPr/>
        </p:nvSpPr>
        <p:spPr bwMode="auto">
          <a:xfrm>
            <a:off x="5286375" y="2143125"/>
            <a:ext cx="285750" cy="214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r>
              <a:rPr lang="en-US" sz="1200" dirty="0"/>
              <a:t>Avalon MM / AXI Interface</a:t>
            </a:r>
          </a:p>
        </p:txBody>
      </p:sp>
      <p:sp>
        <p:nvSpPr>
          <p:cNvPr id="31768" name="AutoShape 37"/>
          <p:cNvSpPr>
            <a:spLocks noChangeArrowheads="1"/>
          </p:cNvSpPr>
          <p:nvPr/>
        </p:nvSpPr>
        <p:spPr bwMode="auto">
          <a:xfrm>
            <a:off x="4857750" y="2928938"/>
            <a:ext cx="428625" cy="423862"/>
          </a:xfrm>
          <a:prstGeom prst="leftRightArrow">
            <a:avLst>
              <a:gd name="adj1" fmla="val 50000"/>
              <a:gd name="adj2" fmla="val 22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31769" name="Line 41"/>
          <p:cNvSpPr>
            <a:spLocks noChangeShapeType="1"/>
          </p:cNvSpPr>
          <p:nvPr/>
        </p:nvSpPr>
        <p:spPr bwMode="auto">
          <a:xfrm>
            <a:off x="5643563" y="4929188"/>
            <a:ext cx="0" cy="293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1770" name="Text Box 21"/>
          <p:cNvSpPr txBox="1">
            <a:spLocks noChangeArrowheads="1"/>
          </p:cNvSpPr>
          <p:nvPr/>
        </p:nvSpPr>
        <p:spPr bwMode="auto">
          <a:xfrm>
            <a:off x="5572125" y="3929063"/>
            <a:ext cx="1000125" cy="3571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Write</a:t>
            </a:r>
          </a:p>
          <a:p>
            <a:pPr algn="ctr"/>
            <a:r>
              <a:rPr lang="en-US" sz="800" b="1">
                <a:cs typeface="Arial" charset="0"/>
              </a:rPr>
              <a:t>acknowledge</a:t>
            </a:r>
          </a:p>
        </p:txBody>
      </p:sp>
      <p:sp>
        <p:nvSpPr>
          <p:cNvPr id="31771" name="Text Box 21"/>
          <p:cNvSpPr txBox="1">
            <a:spLocks noChangeArrowheads="1"/>
          </p:cNvSpPr>
          <p:nvPr/>
        </p:nvSpPr>
        <p:spPr bwMode="auto">
          <a:xfrm>
            <a:off x="6072188" y="4286250"/>
            <a:ext cx="785812" cy="35718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Config &amp; Status Reg</a:t>
            </a:r>
          </a:p>
        </p:txBody>
      </p:sp>
      <p:sp>
        <p:nvSpPr>
          <p:cNvPr id="31772" name="Text Box 21"/>
          <p:cNvSpPr txBox="1">
            <a:spLocks noChangeArrowheads="1"/>
          </p:cNvSpPr>
          <p:nvPr/>
        </p:nvSpPr>
        <p:spPr bwMode="auto">
          <a:xfrm>
            <a:off x="5286375" y="4286250"/>
            <a:ext cx="785813" cy="35718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User Control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286375" y="4643438"/>
            <a:ext cx="785813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dirty="0">
                <a:cs typeface="Arial" charset="0"/>
              </a:rPr>
              <a:t>Avalon ST / </a:t>
            </a:r>
          </a:p>
          <a:p>
            <a:pPr algn="ctr">
              <a:defRPr/>
            </a:pPr>
            <a:r>
              <a:rPr lang="en-US" sz="800" b="1" dirty="0">
                <a:cs typeface="Arial" charset="0"/>
              </a:rPr>
              <a:t>AXI ST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072188" y="4643438"/>
            <a:ext cx="785812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dirty="0">
                <a:cs typeface="Arial" charset="0"/>
              </a:rPr>
              <a:t>Avalon MM / </a:t>
            </a:r>
          </a:p>
          <a:p>
            <a:pPr algn="ctr">
              <a:defRPr/>
            </a:pPr>
            <a:r>
              <a:rPr lang="en-US" sz="800" b="1" dirty="0">
                <a:cs typeface="Arial" charset="0"/>
              </a:rPr>
              <a:t>AXI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7715250" y="2143125"/>
            <a:ext cx="285750" cy="2143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r>
              <a:rPr lang="en-US" sz="1200" dirty="0"/>
              <a:t>IO Structure</a:t>
            </a:r>
          </a:p>
        </p:txBody>
      </p:sp>
      <p:sp>
        <p:nvSpPr>
          <p:cNvPr id="31776" name="Text Box 22"/>
          <p:cNvSpPr txBox="1">
            <a:spLocks noChangeArrowheads="1"/>
          </p:cNvSpPr>
          <p:nvPr/>
        </p:nvSpPr>
        <p:spPr bwMode="auto">
          <a:xfrm rot="5400000">
            <a:off x="7108032" y="2893219"/>
            <a:ext cx="857250" cy="3571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Read / write</a:t>
            </a:r>
          </a:p>
        </p:txBody>
      </p:sp>
      <p:sp>
        <p:nvSpPr>
          <p:cNvPr id="31777" name="Text Box 22"/>
          <p:cNvSpPr txBox="1">
            <a:spLocks noChangeArrowheads="1"/>
          </p:cNvSpPr>
          <p:nvPr/>
        </p:nvSpPr>
        <p:spPr bwMode="auto">
          <a:xfrm rot="5400000">
            <a:off x="7143751" y="3714750"/>
            <a:ext cx="785812" cy="3571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Calibration</a:t>
            </a:r>
          </a:p>
        </p:txBody>
      </p:sp>
      <p:sp>
        <p:nvSpPr>
          <p:cNvPr id="31778" name="Text Box 22"/>
          <p:cNvSpPr txBox="1">
            <a:spLocks noChangeArrowheads="1"/>
          </p:cNvSpPr>
          <p:nvPr/>
        </p:nvSpPr>
        <p:spPr bwMode="auto">
          <a:xfrm rot="5400000">
            <a:off x="7286625" y="2214563"/>
            <a:ext cx="500063" cy="3571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cmd / addr</a:t>
            </a:r>
          </a:p>
        </p:txBody>
      </p:sp>
      <p:sp>
        <p:nvSpPr>
          <p:cNvPr id="31779" name="Text Box 21"/>
          <p:cNvSpPr txBox="1">
            <a:spLocks noChangeArrowheads="1"/>
          </p:cNvSpPr>
          <p:nvPr/>
        </p:nvSpPr>
        <p:spPr bwMode="auto">
          <a:xfrm>
            <a:off x="7072313" y="4286250"/>
            <a:ext cx="928687" cy="357188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>
                <a:cs typeface="Arial" charset="0"/>
              </a:rPr>
              <a:t>Config &amp; Status Reg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072313" y="4643438"/>
            <a:ext cx="928687" cy="285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dirty="0">
                <a:cs typeface="Arial" charset="0"/>
              </a:rPr>
              <a:t>Avalon MM / </a:t>
            </a:r>
          </a:p>
          <a:p>
            <a:pPr algn="ctr">
              <a:defRPr/>
            </a:pPr>
            <a:r>
              <a:rPr lang="en-US" sz="800" b="1" dirty="0">
                <a:cs typeface="Arial" charset="0"/>
              </a:rPr>
              <a:t>AXI</a:t>
            </a:r>
          </a:p>
        </p:txBody>
      </p:sp>
      <p:sp>
        <p:nvSpPr>
          <p:cNvPr id="31781" name="Line 17"/>
          <p:cNvSpPr>
            <a:spLocks noChangeShapeType="1"/>
          </p:cNvSpPr>
          <p:nvPr/>
        </p:nvSpPr>
        <p:spPr bwMode="auto">
          <a:xfrm>
            <a:off x="7572375" y="4929188"/>
            <a:ext cx="0" cy="285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Ports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dirty="0" smtClean="0">
                <a:ea typeface="ＭＳ Ｐゴシック" pitchFamily="34" charset="-128"/>
              </a:rPr>
              <a:t>Separate address/command ports, read data ports and write data ports</a:t>
            </a:r>
          </a:p>
          <a:p>
            <a:pPr lvl="1"/>
            <a:r>
              <a:rPr lang="en-US" altLang="ja-JP" sz="1400" dirty="0" smtClean="0">
                <a:ea typeface="ＭＳ Ｐゴシック" pitchFamily="34" charset="-128"/>
              </a:rPr>
              <a:t>6 address/command ports</a:t>
            </a:r>
          </a:p>
          <a:p>
            <a:pPr lvl="1"/>
            <a:r>
              <a:rPr lang="en-US" altLang="ja-JP" sz="1400" dirty="0" smtClean="0">
                <a:ea typeface="ＭＳ Ｐゴシック" pitchFamily="34" charset="-128"/>
              </a:rPr>
              <a:t>4 x64/x32bit read data ports</a:t>
            </a:r>
          </a:p>
          <a:p>
            <a:pPr lvl="1"/>
            <a:r>
              <a:rPr lang="en-US" altLang="ja-JP" sz="1400" dirty="0" smtClean="0">
                <a:ea typeface="ＭＳ Ｐゴシック" pitchFamily="34" charset="-128"/>
              </a:rPr>
              <a:t>4 x64/x32bit write data ports</a:t>
            </a:r>
          </a:p>
          <a:p>
            <a:r>
              <a:rPr lang="en-US" altLang="ja-JP" sz="1800" dirty="0" smtClean="0">
                <a:ea typeface="ＭＳ Ｐゴシック" pitchFamily="34" charset="-128"/>
              </a:rPr>
              <a:t>2 or 4 data ports may be combined to form x128bit data ports</a:t>
            </a:r>
          </a:p>
          <a:p>
            <a:r>
              <a:rPr lang="en-US" altLang="ja-JP" sz="1800" dirty="0" smtClean="0">
                <a:ea typeface="ＭＳ Ｐゴシック" pitchFamily="34" charset="-128"/>
              </a:rPr>
              <a:t>Read and write data ports may be combined to form bi-directional data ports</a:t>
            </a:r>
          </a:p>
          <a:p>
            <a:r>
              <a:rPr lang="en-US" altLang="ja-JP" sz="1800" dirty="0" smtClean="0">
                <a:ea typeface="ＭＳ Ｐゴシック" pitchFamily="34" charset="-128"/>
              </a:rPr>
              <a:t>Configurable up to 6 </a:t>
            </a:r>
            <a:r>
              <a:rPr lang="en-US" altLang="ja-JP" sz="1800" dirty="0" err="1" smtClean="0">
                <a:ea typeface="ＭＳ Ｐゴシック" pitchFamily="34" charset="-128"/>
              </a:rPr>
              <a:t>uni</a:t>
            </a:r>
            <a:r>
              <a:rPr lang="en-US" altLang="ja-JP" sz="1800" dirty="0" smtClean="0">
                <a:ea typeface="ＭＳ Ｐゴシック" pitchFamily="34" charset="-128"/>
              </a:rPr>
              <a:t>-directional or 4 bi-directional Av</a:t>
            </a:r>
            <a:r>
              <a:rPr lang="en-US" sz="1800" dirty="0" smtClean="0"/>
              <a:t>alon-MM user </a:t>
            </a:r>
            <a:r>
              <a:rPr lang="en-US" altLang="ja-JP" sz="1800" dirty="0" smtClean="0">
                <a:ea typeface="ＭＳ Ｐゴシック" pitchFamily="34" charset="-128"/>
              </a:rPr>
              <a:t>ports</a:t>
            </a:r>
          </a:p>
          <a:p>
            <a:pPr lvl="1"/>
            <a:r>
              <a:rPr lang="en-US" sz="1400" dirty="0" smtClean="0"/>
              <a:t>Each x64 interface may be configured to support x64 or x32 devices</a:t>
            </a:r>
          </a:p>
          <a:p>
            <a:r>
              <a:rPr lang="en-US" sz="1800" dirty="0" smtClean="0"/>
              <a:t>Each user memory port may be operated</a:t>
            </a:r>
          </a:p>
          <a:p>
            <a:pPr lvl="1"/>
            <a:r>
              <a:rPr lang="en-US" sz="1400" dirty="0" smtClean="0"/>
              <a:t>Asynchronous to the memory clock, or </a:t>
            </a:r>
          </a:p>
          <a:p>
            <a:pPr lvl="1"/>
            <a:r>
              <a:rPr lang="en-US" sz="1400" dirty="0" smtClean="0"/>
              <a:t>Pseudo-synchronous to the memory clock at 1/1, 1/2, 1/4 or 1/8 memory clock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0FA587-170E-40C3-8F41-9EA8569F4A6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193E9-1C2C-4D2A-B8CA-BD7916B68FD5}" type="slidenum">
              <a:rPr lang="en-US"/>
              <a:pPr/>
              <a:t>2</a:t>
            </a:fld>
            <a:endParaRPr lang="en-US"/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93675"/>
            <a:ext cx="8331200" cy="649288"/>
          </a:xfrm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Complete Memory Solutions</a:t>
            </a:r>
          </a:p>
        </p:txBody>
      </p:sp>
      <p:graphicFrame>
        <p:nvGraphicFramePr>
          <p:cNvPr id="996355" name="Object 3"/>
          <p:cNvGraphicFramePr>
            <a:graphicFrameLocks noChangeAspect="1"/>
          </p:cNvGraphicFramePr>
          <p:nvPr/>
        </p:nvGraphicFramePr>
        <p:xfrm>
          <a:off x="2181225" y="2249488"/>
          <a:ext cx="4408488" cy="3286125"/>
        </p:xfrm>
        <a:graphic>
          <a:graphicData uri="http://schemas.openxmlformats.org/presentationml/2006/ole">
            <p:oleObj spid="_x0000_s19458" name="Bitmap Image" r:id="rId5" imgW="5439534" imgH="3924848" progId="PBrush">
              <p:embed/>
            </p:oleObj>
          </a:graphicData>
        </a:graphic>
      </p:graphicFrame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215900" y="2478088"/>
            <a:ext cx="26511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Dedicated circuits to enable higher performance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Best in class signal integrity</a:t>
            </a:r>
          </a:p>
        </p:txBody>
      </p:sp>
      <p:sp>
        <p:nvSpPr>
          <p:cNvPr id="996357" name="Text Box 5"/>
          <p:cNvSpPr txBox="1">
            <a:spLocks noChangeArrowheads="1"/>
          </p:cNvSpPr>
          <p:nvPr/>
        </p:nvSpPr>
        <p:spPr bwMode="auto">
          <a:xfrm>
            <a:off x="298450" y="1866900"/>
            <a:ext cx="1981200" cy="590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lIns="101600" tIns="50800" rIns="101600" bIns="50800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Advanced FPGA </a:t>
            </a:r>
          </a:p>
          <a:p>
            <a:r>
              <a:rPr lang="en-US" altLang="zh-CN" sz="1600">
                <a:ea typeface="宋体" pitchFamily="2" charset="-122"/>
              </a:rPr>
              <a:t>Architecture</a:t>
            </a:r>
          </a:p>
        </p:txBody>
      </p:sp>
      <p:sp>
        <p:nvSpPr>
          <p:cNvPr id="996358" name="Rectangle 6"/>
          <p:cNvSpPr>
            <a:spLocks noChangeArrowheads="1"/>
          </p:cNvSpPr>
          <p:nvPr/>
        </p:nvSpPr>
        <p:spPr bwMode="auto">
          <a:xfrm>
            <a:off x="2693988" y="1143000"/>
            <a:ext cx="370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Support for common memory standards (DDR 1/2/3, QDR, RLDRAM)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Low latency high performance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Included in the Free IP Base Suite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endParaRPr lang="en-US" altLang="zh-CN" sz="1400" b="0">
              <a:ea typeface="宋体" pitchFamily="2" charset="-122"/>
            </a:endParaRPr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2211388" y="814388"/>
            <a:ext cx="4900612" cy="34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lIns="101600" tIns="50800" rIns="101600" bIns="50800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External Memory IP MegaCore</a:t>
            </a:r>
            <a:r>
              <a:rPr lang="en-US" sz="1600" b="0" baseline="30000"/>
              <a:t>®</a:t>
            </a:r>
            <a:r>
              <a:rPr lang="en-US" altLang="zh-CN" sz="1600">
                <a:ea typeface="宋体" pitchFamily="2" charset="-122"/>
              </a:rPr>
              <a:t> Functions</a:t>
            </a:r>
          </a:p>
        </p:txBody>
      </p:sp>
      <p:sp>
        <p:nvSpPr>
          <p:cNvPr id="996360" name="Rectangle 8"/>
          <p:cNvSpPr>
            <a:spLocks noChangeArrowheads="1"/>
          </p:cNvSpPr>
          <p:nvPr/>
        </p:nvSpPr>
        <p:spPr bwMode="auto">
          <a:xfrm>
            <a:off x="5862638" y="3008313"/>
            <a:ext cx="312578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Automatic Generated Constraints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System Level Timing Analysis</a:t>
            </a:r>
          </a:p>
          <a:p>
            <a:pPr marL="169863" indent="-169863"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§"/>
            </a:pPr>
            <a:r>
              <a:rPr lang="en-US" altLang="zh-CN" sz="1400" b="0">
                <a:ea typeface="宋体" pitchFamily="2" charset="-122"/>
              </a:rPr>
              <a:t>Spice and IBIS Simulation Models</a:t>
            </a:r>
          </a:p>
        </p:txBody>
      </p:sp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5862638" y="2627313"/>
            <a:ext cx="1897062" cy="34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lIns="101600" tIns="50800" rIns="101600" bIns="50800">
            <a:spAutoFit/>
          </a:bodyPr>
          <a:lstStyle/>
          <a:p>
            <a:pPr algn="ctr"/>
            <a:r>
              <a:rPr lang="en-US" altLang="zh-CN" sz="1600">
                <a:ea typeface="宋体" pitchFamily="2" charset="-122"/>
              </a:rPr>
              <a:t>Software Support</a:t>
            </a:r>
          </a:p>
        </p:txBody>
      </p:sp>
      <p:sp>
        <p:nvSpPr>
          <p:cNvPr id="996362" name="Rectangle 10"/>
          <p:cNvSpPr>
            <a:spLocks noChangeArrowheads="1"/>
          </p:cNvSpPr>
          <p:nvPr/>
        </p:nvSpPr>
        <p:spPr bwMode="auto">
          <a:xfrm>
            <a:off x="5476875" y="4991100"/>
            <a:ext cx="2743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n"/>
            </a:pPr>
            <a:r>
              <a:rPr lang="en-US" altLang="zh-CN" sz="1400" b="0">
                <a:ea typeface="宋体" pitchFamily="2" charset="-122"/>
              </a:rPr>
              <a:t>Device Handbook </a:t>
            </a:r>
          </a:p>
          <a:p>
            <a:pPr marL="169863" indent="-169863"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n"/>
            </a:pPr>
            <a:r>
              <a:rPr lang="en-US" altLang="zh-CN" sz="1400" b="0">
                <a:ea typeface="宋体" pitchFamily="2" charset="-122"/>
              </a:rPr>
              <a:t>Application Notes</a:t>
            </a:r>
          </a:p>
          <a:p>
            <a:pPr marL="169863" indent="-169863"/>
            <a:endParaRPr lang="en-US" altLang="zh-CN" sz="1400" b="0">
              <a:ea typeface="宋体" pitchFamily="2" charset="-122"/>
            </a:endParaRPr>
          </a:p>
        </p:txBody>
      </p:sp>
      <p:sp>
        <p:nvSpPr>
          <p:cNvPr id="996363" name="Text Box 11"/>
          <p:cNvSpPr txBox="1">
            <a:spLocks noChangeArrowheads="1"/>
          </p:cNvSpPr>
          <p:nvPr/>
        </p:nvSpPr>
        <p:spPr bwMode="auto">
          <a:xfrm>
            <a:off x="5462588" y="4691063"/>
            <a:ext cx="1965325" cy="34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 wrap="none" lIns="101600" tIns="50800" rIns="101600" bIns="50800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Support Collateral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3825" y="4691063"/>
            <a:ext cx="3162300" cy="1430337"/>
            <a:chOff x="233" y="2782"/>
            <a:chExt cx="1992" cy="901"/>
          </a:xfrm>
        </p:grpSpPr>
        <p:sp>
          <p:nvSpPr>
            <p:cNvPr id="996365" name="Rectangle 13"/>
            <p:cNvSpPr>
              <a:spLocks noChangeArrowheads="1"/>
            </p:cNvSpPr>
            <p:nvPr/>
          </p:nvSpPr>
          <p:spPr bwMode="auto">
            <a:xfrm>
              <a:off x="237" y="3150"/>
              <a:ext cx="1920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69863" indent="-169863">
                <a:lnSpc>
                  <a:spcPct val="80000"/>
                </a:lnSpc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itchFamily="2" charset="2"/>
                <a:buChar char="§"/>
              </a:pPr>
              <a:r>
                <a:rPr lang="en-US" altLang="zh-CN" sz="1400" b="0">
                  <a:ea typeface="宋体" pitchFamily="2" charset="-122"/>
                </a:rPr>
                <a:t>Reference designs </a:t>
              </a:r>
            </a:p>
            <a:p>
              <a:pPr marL="169863" indent="-169863">
                <a:lnSpc>
                  <a:spcPct val="80000"/>
                </a:lnSpc>
                <a:spcBef>
                  <a:spcPct val="20000"/>
                </a:spcBef>
                <a:buClr>
                  <a:srgbClr val="003399"/>
                </a:buClr>
                <a:buSzPct val="75000"/>
                <a:buFont typeface="Wingdings" pitchFamily="2" charset="2"/>
                <a:buChar char="§"/>
              </a:pPr>
              <a:r>
                <a:rPr lang="en-US" altLang="zh-CN" sz="1400" b="0">
                  <a:ea typeface="宋体" pitchFamily="2" charset="-122"/>
                </a:rPr>
                <a:t>Board Design Guidelines</a:t>
              </a:r>
            </a:p>
          </p:txBody>
        </p:sp>
        <p:sp>
          <p:nvSpPr>
            <p:cNvPr id="996366" name="Text Box 14"/>
            <p:cNvSpPr txBox="1">
              <a:spLocks noChangeArrowheads="1"/>
            </p:cNvSpPr>
            <p:nvPr/>
          </p:nvSpPr>
          <p:spPr bwMode="auto">
            <a:xfrm>
              <a:off x="233" y="2782"/>
              <a:ext cx="1992" cy="3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12700" algn="ctr" rotWithShape="0">
                <a:schemeClr val="bg2"/>
              </a:outerShdw>
            </a:effectLst>
          </p:spPr>
          <p:txBody>
            <a:bodyPr wrap="none" lIns="101600" tIns="50800" rIns="101600" bIns="50800">
              <a:spAutoFit/>
            </a:bodyPr>
            <a:lstStyle/>
            <a:p>
              <a:r>
                <a:rPr lang="en-US" altLang="zh-CN" sz="1600">
                  <a:ea typeface="宋体" pitchFamily="2" charset="-122"/>
                </a:rPr>
                <a:t>Development Kits &amp;</a:t>
              </a:r>
            </a:p>
            <a:p>
              <a:r>
                <a:rPr lang="en-US" altLang="zh-CN" sz="1600">
                  <a:ea typeface="宋体" pitchFamily="2" charset="-122"/>
                </a:rPr>
                <a:t>Hardware Reference Platforms</a:t>
              </a:r>
            </a:p>
          </p:txBody>
        </p:sp>
      </p:grpSp>
      <p:sp>
        <p:nvSpPr>
          <p:cNvPr id="996367" name="Text Box 15"/>
          <p:cNvSpPr txBox="1">
            <a:spLocks noChangeArrowheads="1"/>
          </p:cNvSpPr>
          <p:nvPr/>
        </p:nvSpPr>
        <p:spPr bwMode="auto">
          <a:xfrm>
            <a:off x="1970088" y="3438525"/>
            <a:ext cx="4422775" cy="366713"/>
          </a:xfrm>
          <a:prstGeom prst="rect">
            <a:avLst/>
          </a:prstGeom>
          <a:noFill/>
          <a:ln w="1651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0">
              <a:ea typeface="宋体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4D0B3-B210-49A9-92B1-172EF1A45DDC}" type="slidenum">
              <a:rPr lang="en-US"/>
              <a:pPr/>
              <a:t>20</a:t>
            </a:fld>
            <a:endParaRPr lang="en-US"/>
          </a:p>
        </p:txBody>
      </p:sp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Advanced Features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187450"/>
            <a:ext cx="5111750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Run time programmable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Timing parameters, configurations (row, col, bank, cs) and mode register settings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ECC with sub-word writes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32+8 and 64+8 bits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Multicast write to mitigate effects of tRC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Write to multiple-ranks, read from any open rank 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Refresh timing control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Programmable periodic refresh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User requested auto-refresh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Power Management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User requested self-refresh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Automatic entry / exit power down mode</a:t>
            </a:r>
          </a:p>
        </p:txBody>
      </p:sp>
      <p:pic>
        <p:nvPicPr>
          <p:cNvPr id="101581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0" y="1584325"/>
            <a:ext cx="35417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6400800" cy="2584450"/>
          </a:xfrm>
        </p:spPr>
        <p:txBody>
          <a:bodyPr/>
          <a:lstStyle/>
          <a:p>
            <a:r>
              <a:rPr lang="en-US" dirty="0" smtClean="0"/>
              <a:t>Altera: Best Memory Interface Design Options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and Soft Controller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Stratix</a:t>
            </a:r>
            <a:r>
              <a:rPr lang="en-US" dirty="0" smtClean="0"/>
              <a:t> V only has soft memory controllers</a:t>
            </a:r>
          </a:p>
          <a:p>
            <a:pPr lvl="1"/>
            <a:r>
              <a:rPr lang="en-US" dirty="0" smtClean="0"/>
              <a:t>Goal was to support the most flexibility</a:t>
            </a:r>
          </a:p>
          <a:p>
            <a:pPr lvl="2"/>
            <a:r>
              <a:rPr lang="en-US" dirty="0" smtClean="0"/>
              <a:t>Based on location</a:t>
            </a:r>
          </a:p>
          <a:p>
            <a:pPr lvl="2"/>
            <a:r>
              <a:rPr lang="en-US" dirty="0" smtClean="0"/>
              <a:t>Based on bus width (8,16,32,64,128, etc…)</a:t>
            </a:r>
          </a:p>
          <a:p>
            <a:r>
              <a:rPr lang="en-US" dirty="0" err="1" smtClean="0"/>
              <a:t>Arria</a:t>
            </a:r>
            <a:r>
              <a:rPr lang="en-US" dirty="0" smtClean="0"/>
              <a:t> V and Cyclone V</a:t>
            </a:r>
          </a:p>
          <a:p>
            <a:pPr lvl="1"/>
            <a:r>
              <a:rPr lang="en-US" dirty="0" smtClean="0"/>
              <a:t>Goal was to support ease of implementation</a:t>
            </a:r>
          </a:p>
          <a:p>
            <a:pPr lvl="2"/>
            <a:r>
              <a:rPr lang="en-US" dirty="0" smtClean="0"/>
              <a:t>Hard controller has fixed location but is</a:t>
            </a:r>
          </a:p>
          <a:p>
            <a:pPr lvl="3"/>
            <a:r>
              <a:rPr lang="en-US" dirty="0" smtClean="0"/>
              <a:t>Maximum of 64 bits</a:t>
            </a:r>
          </a:p>
          <a:p>
            <a:pPr lvl="3"/>
            <a:r>
              <a:rPr lang="en-US" dirty="0" smtClean="0"/>
              <a:t>Timing closed and Verified </a:t>
            </a:r>
          </a:p>
          <a:p>
            <a:pPr lvl="3"/>
            <a:r>
              <a:rPr lang="en-US" dirty="0" smtClean="0"/>
              <a:t>Out of the box experience</a:t>
            </a:r>
          </a:p>
          <a:p>
            <a:pPr lvl="2"/>
            <a:r>
              <a:rPr lang="en-US" dirty="0" smtClean="0"/>
              <a:t>Limited number of controllers</a:t>
            </a:r>
          </a:p>
          <a:p>
            <a:pPr lvl="1"/>
            <a:r>
              <a:rPr lang="en-US" dirty="0" smtClean="0"/>
              <a:t>Soft controllers are also supported to add additional flexibility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 Ported Front End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Multi-Port Memory Controller Architecture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9A3392-18C0-4190-8E16-404ED2CCF9C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071688" y="1643063"/>
          <a:ext cx="7315200" cy="4324350"/>
        </p:xfrm>
        <a:graphic>
          <a:graphicData uri="http://schemas.openxmlformats.org/presentationml/2006/ole">
            <p:oleObj spid="_x0000_s23554" r:id="rId4" imgW="9286254" imgH="5492519" progId="">
              <p:embed/>
            </p:oleObj>
          </a:graphicData>
        </a:graphic>
      </p:graphicFrame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000250" y="4357688"/>
            <a:ext cx="5000625" cy="1143000"/>
          </a:xfrm>
          <a:prstGeom prst="rect">
            <a:avLst/>
          </a:prstGeom>
          <a:solidFill>
            <a:srgbClr val="FFFF00">
              <a:alpha val="10196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642938" y="4572000"/>
            <a:ext cx="1285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Reordering Single Port</a:t>
            </a:r>
          </a:p>
          <a:p>
            <a:r>
              <a:rPr lang="en-US"/>
              <a:t>Controller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2000250" y="2643188"/>
            <a:ext cx="5000625" cy="1428750"/>
          </a:xfrm>
          <a:prstGeom prst="rect">
            <a:avLst/>
          </a:prstGeom>
          <a:solidFill>
            <a:srgbClr val="FFFF00">
              <a:alpha val="10196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642938" y="3059113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Multi-Port</a:t>
            </a:r>
          </a:p>
          <a:p>
            <a:r>
              <a:rPr lang="en-US"/>
              <a:t>Front-End</a:t>
            </a: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1857375" y="2428875"/>
            <a:ext cx="6143625" cy="314325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Multi-Port Scheduler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smtClean="0"/>
              <a:t>Two levels of scheduling</a:t>
            </a:r>
          </a:p>
          <a:p>
            <a:pPr lvl="1"/>
            <a:r>
              <a:rPr lang="en-US" sz="1600" smtClean="0"/>
              <a:t>Per port scheduling – Multi-Port Front-End (MPFE)</a:t>
            </a:r>
          </a:p>
          <a:p>
            <a:pPr lvl="1"/>
            <a:r>
              <a:rPr lang="en-US" sz="1600" smtClean="0"/>
              <a:t>Per DRAM Burst scheduling – Single port controller</a:t>
            </a:r>
          </a:p>
          <a:p>
            <a:r>
              <a:rPr lang="en-US" sz="2000" smtClean="0"/>
              <a:t>Supports up to 6 user ports</a:t>
            </a:r>
          </a:p>
          <a:p>
            <a:r>
              <a:rPr lang="en-US" sz="2000" smtClean="0"/>
              <a:t>Per Port Scheduling (MPFE)</a:t>
            </a:r>
          </a:p>
          <a:p>
            <a:pPr lvl="1"/>
            <a:r>
              <a:rPr lang="en-US" sz="1600" smtClean="0"/>
              <a:t>Selects the user transaction to service next between the active ports</a:t>
            </a:r>
          </a:p>
          <a:p>
            <a:pPr lvl="1"/>
            <a:r>
              <a:rPr lang="en-US" sz="1600" smtClean="0"/>
              <a:t>Each user transaction is divided into a series of individually scheduled DRAM bursts</a:t>
            </a:r>
          </a:p>
          <a:p>
            <a:pPr lvl="1"/>
            <a:r>
              <a:rPr lang="en-US" sz="1600" smtClean="0"/>
              <a:t>Deficit Round Robin arbitration (DRR)</a:t>
            </a:r>
          </a:p>
          <a:p>
            <a:pPr lvl="2"/>
            <a:r>
              <a:rPr lang="en-US" sz="1400" smtClean="0"/>
              <a:t>Per port absolute priority and weight – maybe updated dynamically</a:t>
            </a:r>
          </a:p>
          <a:p>
            <a:pPr lvl="2"/>
            <a:r>
              <a:rPr lang="en-US" sz="1400" smtClean="0"/>
              <a:t>Allows temporary over and under service – smooth out memory traffic</a:t>
            </a:r>
          </a:p>
          <a:p>
            <a:pPr lvl="1"/>
            <a:r>
              <a:rPr lang="en-US" sz="1600" smtClean="0"/>
              <a:t>Port priority is increased if max latency is exceeded to limit worst case latency</a:t>
            </a:r>
          </a:p>
          <a:p>
            <a:pPr lvl="1"/>
            <a:r>
              <a:rPr lang="en-US" sz="1600" smtClean="0"/>
              <a:t>Port may be configured to win multiple bursts to keep DRAM page open</a:t>
            </a:r>
          </a:p>
          <a:p>
            <a:pPr lvl="1"/>
            <a:r>
              <a:rPr lang="en-US" sz="1600" smtClean="0"/>
              <a:t>Port may provide hint to keep DRAM page open</a:t>
            </a:r>
          </a:p>
          <a:p>
            <a:r>
              <a:rPr lang="en-US" sz="2000" smtClean="0"/>
              <a:t>Per Port User Scheduling</a:t>
            </a:r>
          </a:p>
          <a:p>
            <a:pPr lvl="1"/>
            <a:r>
              <a:rPr lang="en-US" sz="1600" smtClean="0"/>
              <a:t>Per transaction weight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E2F8AC-E3C8-4A43-843E-863B63DCA67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 Port Scheduling Details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Schedule on DRAM bursts to ensure that a long transaction</a:t>
            </a:r>
          </a:p>
          <a:p>
            <a:pPr lvl="1"/>
            <a:r>
              <a:rPr lang="en-US" sz="1600" smtClean="0"/>
              <a:t>Does not lock other transactions out of servicing, or</a:t>
            </a:r>
          </a:p>
          <a:p>
            <a:pPr lvl="1"/>
            <a:r>
              <a:rPr lang="en-US" sz="1600" smtClean="0"/>
              <a:t>Does not cause large latencies for high priority ports</a:t>
            </a:r>
          </a:p>
          <a:p>
            <a:r>
              <a:rPr lang="en-US" sz="2000" smtClean="0"/>
              <a:t>Schedule based on two independent components:</a:t>
            </a:r>
          </a:p>
          <a:p>
            <a:pPr lvl="1"/>
            <a:r>
              <a:rPr lang="en-US" sz="1600" smtClean="0"/>
              <a:t>Absolute priority</a:t>
            </a:r>
          </a:p>
          <a:p>
            <a:pPr lvl="2"/>
            <a:r>
              <a:rPr lang="en-US" sz="1400" smtClean="0"/>
              <a:t>Individual ports are serviced as soon as they have traffic and they are of higher priority</a:t>
            </a:r>
          </a:p>
          <a:p>
            <a:pPr lvl="2"/>
            <a:r>
              <a:rPr lang="en-US" sz="1400" smtClean="0"/>
              <a:t>Allows a port to get a fixed priority above or below others</a:t>
            </a:r>
          </a:p>
          <a:p>
            <a:pPr lvl="2"/>
            <a:r>
              <a:rPr lang="en-US" sz="1400" smtClean="0"/>
              <a:t>8 programmable per port priority levels</a:t>
            </a:r>
          </a:p>
          <a:p>
            <a:pPr lvl="1"/>
            <a:r>
              <a:rPr lang="en-US" sz="1600" smtClean="0"/>
              <a:t>Relative priority (weight)</a:t>
            </a:r>
          </a:p>
          <a:p>
            <a:pPr lvl="2"/>
            <a:r>
              <a:rPr lang="en-US" sz="1400" smtClean="0"/>
              <a:t>Controls scheduling between ports with the same absolute priority</a:t>
            </a:r>
          </a:p>
          <a:p>
            <a:pPr lvl="2"/>
            <a:r>
              <a:rPr lang="en-US" sz="1400" smtClean="0"/>
              <a:t>5 bit programmable per port relative priority</a:t>
            </a:r>
          </a:p>
          <a:p>
            <a:pPr lvl="2"/>
            <a:r>
              <a:rPr lang="en-US" sz="1400" smtClean="0"/>
              <a:t>Deficit Round Robin arbitration (DDR)</a:t>
            </a:r>
          </a:p>
          <a:p>
            <a:r>
              <a:rPr lang="en-US" sz="2000" smtClean="0"/>
              <a:t>Scheduling cycle:</a:t>
            </a:r>
          </a:p>
          <a:p>
            <a:pPr lvl="1"/>
            <a:r>
              <a:rPr lang="en-US" sz="1600" smtClean="0"/>
              <a:t>Write: when enough data for a DRAM burst is received</a:t>
            </a:r>
          </a:p>
          <a:p>
            <a:pPr lvl="1"/>
            <a:r>
              <a:rPr lang="en-US" sz="1600" smtClean="0"/>
              <a:t>Read: when sufficient internal read buffer memory is available to hold the DRAM return data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BFDC35-8320-4F36-ADE6-C750AA3BCF8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Deficit Round Robin Arbitration (DRR)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Selects between ports with the same absolute priority</a:t>
            </a:r>
          </a:p>
          <a:p>
            <a:r>
              <a:rPr lang="en-US" sz="1800" smtClean="0"/>
              <a:t>Allows temporary over- or under-servicing</a:t>
            </a:r>
          </a:p>
          <a:p>
            <a:r>
              <a:rPr lang="en-US" sz="1800" smtClean="0"/>
              <a:t>Provides a better match between user data rate and DRAM data rate</a:t>
            </a:r>
          </a:p>
          <a:p>
            <a:r>
              <a:rPr lang="en-US" sz="1800" smtClean="0"/>
              <a:t>Port priority and DRR weight may be updated dynamically without stopping or altering memory transaction flow.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Each port in a DRR has a running weight</a:t>
            </a:r>
          </a:p>
          <a:p>
            <a:r>
              <a:rPr lang="en-US" sz="1800" smtClean="0"/>
              <a:t>On each scheduling cycle:</a:t>
            </a:r>
          </a:p>
          <a:p>
            <a:pPr lvl="1"/>
            <a:r>
              <a:rPr lang="en-US" sz="1400" smtClean="0"/>
              <a:t>Running weight for ports at the highest absolute priority level are updated</a:t>
            </a:r>
          </a:p>
          <a:p>
            <a:pPr lvl="1"/>
            <a:r>
              <a:rPr lang="en-US" sz="1400" smtClean="0"/>
              <a:t>The user configured weight is added to the per port running weight</a:t>
            </a:r>
          </a:p>
          <a:p>
            <a:pPr lvl="1"/>
            <a:r>
              <a:rPr lang="en-US" sz="1400" smtClean="0"/>
              <a:t>The amount of traffic serviced is subtracted from the per port running weight</a:t>
            </a:r>
          </a:p>
          <a:p>
            <a:pPr lvl="1"/>
            <a:r>
              <a:rPr lang="en-US" sz="1400" smtClean="0"/>
              <a:t>The port with the highest running weight wins the arbitration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D0668A-5FDD-4DBB-8AFD-BA8CDDBD5A2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1E743-768F-4C27-A97C-8D451B1C988A}" type="slidenum">
              <a:rPr lang="en-US"/>
              <a:pPr/>
              <a:t>28</a:t>
            </a:fld>
            <a:endParaRPr lang="en-US"/>
          </a:p>
        </p:txBody>
      </p:sp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273050"/>
            <a:ext cx="8493125" cy="914400"/>
          </a:xfrm>
        </p:spPr>
        <p:txBody>
          <a:bodyPr/>
          <a:lstStyle/>
          <a:p>
            <a:r>
              <a:rPr lang="en-US" sz="2800"/>
              <a:t>Summary: Re-designed Memory Architecture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Higher system performance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~Half latency of current solution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~2x efficiency of current solution (controller benefit)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Higher IP quality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Extensive verification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Earlier IP availability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Flexible timing models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Easier design flow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Easy to use GUI panels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Improved documentation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Follows typical system design flow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1018884" name="Rectangle 4"/>
          <p:cNvSpPr>
            <a:spLocks noChangeArrowheads="1"/>
          </p:cNvSpPr>
          <p:nvPr/>
        </p:nvSpPr>
        <p:spPr bwMode="auto">
          <a:xfrm>
            <a:off x="795338" y="5597525"/>
            <a:ext cx="7394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Aft>
                <a:spcPct val="10000"/>
              </a:spcAft>
              <a:buClr>
                <a:srgbClr val="003399"/>
              </a:buClr>
              <a:buSzPct val="75000"/>
              <a:buFont typeface="Wingdings" pitchFamily="2" charset="2"/>
              <a:buNone/>
            </a:pPr>
            <a:r>
              <a:rPr lang="en-US" sz="2600" i="1">
                <a:solidFill>
                  <a:schemeClr val="hlink"/>
                </a:solidFill>
                <a:latin typeface="Arial Black" pitchFamily="34" charset="0"/>
              </a:rPr>
              <a:t>Faster, Better, Easier!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F6F3-545C-4281-89E0-3D1597582CB9}" type="slidenum">
              <a:rPr lang="en-US"/>
              <a:pPr/>
              <a:t>29</a:t>
            </a:fld>
            <a:endParaRPr lang="en-US"/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66675"/>
            <a:ext cx="8331200" cy="744538"/>
          </a:xfrm>
        </p:spPr>
        <p:txBody>
          <a:bodyPr/>
          <a:lstStyle/>
          <a:p>
            <a:r>
              <a:rPr lang="en-GB"/>
              <a:t>Automatic Calibration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963" y="3008313"/>
            <a:ext cx="8334375" cy="1854200"/>
            <a:chOff x="211" y="1895"/>
            <a:chExt cx="5250" cy="1168"/>
          </a:xfrm>
        </p:grpSpPr>
        <p:sp>
          <p:nvSpPr>
            <p:cNvPr id="1004548" name="Text Box 4"/>
            <p:cNvSpPr txBox="1">
              <a:spLocks noChangeArrowheads="1"/>
            </p:cNvSpPr>
            <p:nvPr/>
          </p:nvSpPr>
          <p:spPr bwMode="auto">
            <a:xfrm>
              <a:off x="338" y="2476"/>
              <a:ext cx="2203" cy="3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hlink"/>
                  </a:solidFill>
                </a:rPr>
                <a:t>Benefit: Accurate strobe placement </a:t>
              </a:r>
              <a:r>
                <a:rPr lang="en-GB" sz="1600">
                  <a:solidFill>
                    <a:schemeClr val="hlink"/>
                  </a:solidFill>
                  <a:sym typeface="Wingdings" pitchFamily="2" charset="2"/>
                </a:rPr>
                <a:t></a:t>
              </a:r>
              <a:r>
                <a:rPr lang="en-GB" sz="1600">
                  <a:solidFill>
                    <a:schemeClr val="hlink"/>
                  </a:solidFill>
                </a:rPr>
                <a:t> More resync margin</a:t>
              </a:r>
              <a:endParaRPr lang="en-US" sz="1600">
                <a:solidFill>
                  <a:schemeClr val="hlink"/>
                </a:solidFill>
              </a:endParaRPr>
            </a:p>
          </p:txBody>
        </p:sp>
        <p:graphicFrame>
          <p:nvGraphicFramePr>
            <p:cNvPr id="1004549" name="Object 5"/>
            <p:cNvGraphicFramePr>
              <a:graphicFrameLocks noChangeAspect="1"/>
            </p:cNvGraphicFramePr>
            <p:nvPr/>
          </p:nvGraphicFramePr>
          <p:xfrm>
            <a:off x="3042" y="1960"/>
            <a:ext cx="1966" cy="1103"/>
          </p:xfrm>
          <a:graphic>
            <a:graphicData uri="http://schemas.openxmlformats.org/presentationml/2006/ole">
              <p:oleObj spid="_x0000_s20484" name="Worksheet" r:id="rId5" imgW="3838432" imgH="2114643" progId="Excel.Sheet.8">
                <p:embed/>
              </p:oleObj>
            </a:graphicData>
          </a:graphic>
        </p:graphicFrame>
        <p:sp>
          <p:nvSpPr>
            <p:cNvPr id="1004550" name="Rectangle 6"/>
            <p:cNvSpPr>
              <a:spLocks noChangeArrowheads="1"/>
            </p:cNvSpPr>
            <p:nvPr/>
          </p:nvSpPr>
          <p:spPr bwMode="auto">
            <a:xfrm>
              <a:off x="211" y="1895"/>
              <a:ext cx="5250" cy="1164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1" name="Text Box 7"/>
            <p:cNvSpPr txBox="1">
              <a:spLocks noChangeArrowheads="1"/>
            </p:cNvSpPr>
            <p:nvPr/>
          </p:nvSpPr>
          <p:spPr bwMode="auto">
            <a:xfrm>
              <a:off x="285" y="1925"/>
              <a:ext cx="1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Resync Calibration</a:t>
              </a:r>
              <a:endParaRPr lang="en-US" b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1788" y="5022850"/>
            <a:ext cx="8350250" cy="1557338"/>
            <a:chOff x="209" y="3164"/>
            <a:chExt cx="5260" cy="981"/>
          </a:xfrm>
        </p:grpSpPr>
        <p:sp>
          <p:nvSpPr>
            <p:cNvPr id="1004553" name="Rectangle 9"/>
            <p:cNvSpPr>
              <a:spLocks noChangeArrowheads="1"/>
            </p:cNvSpPr>
            <p:nvPr/>
          </p:nvSpPr>
          <p:spPr bwMode="auto">
            <a:xfrm>
              <a:off x="209" y="3164"/>
              <a:ext cx="5260" cy="965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4" name="Line 10"/>
            <p:cNvSpPr>
              <a:spLocks noChangeShapeType="1"/>
            </p:cNvSpPr>
            <p:nvPr/>
          </p:nvSpPr>
          <p:spPr bwMode="auto">
            <a:xfrm flipH="1" flipV="1">
              <a:off x="1382" y="3647"/>
              <a:ext cx="31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5" name="Line 11"/>
            <p:cNvSpPr>
              <a:spLocks noChangeShapeType="1"/>
            </p:cNvSpPr>
            <p:nvPr/>
          </p:nvSpPr>
          <p:spPr bwMode="auto">
            <a:xfrm flipH="1">
              <a:off x="1382" y="3732"/>
              <a:ext cx="31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6" name="Line 12"/>
            <p:cNvSpPr>
              <a:spLocks noChangeShapeType="1"/>
            </p:cNvSpPr>
            <p:nvPr/>
          </p:nvSpPr>
          <p:spPr bwMode="auto">
            <a:xfrm flipH="1">
              <a:off x="2373" y="3648"/>
              <a:ext cx="31" cy="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7" name="Line 13"/>
            <p:cNvSpPr>
              <a:spLocks noChangeShapeType="1"/>
            </p:cNvSpPr>
            <p:nvPr/>
          </p:nvSpPr>
          <p:spPr bwMode="auto">
            <a:xfrm flipH="1" flipV="1">
              <a:off x="2373" y="3732"/>
              <a:ext cx="31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8" name="Line 14"/>
            <p:cNvSpPr>
              <a:spLocks noChangeShapeType="1"/>
            </p:cNvSpPr>
            <p:nvPr/>
          </p:nvSpPr>
          <p:spPr bwMode="auto">
            <a:xfrm>
              <a:off x="687" y="3824"/>
              <a:ext cx="69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59" name="Line 15"/>
            <p:cNvSpPr>
              <a:spLocks noChangeShapeType="1"/>
            </p:cNvSpPr>
            <p:nvPr/>
          </p:nvSpPr>
          <p:spPr bwMode="auto">
            <a:xfrm flipH="1" flipV="1">
              <a:off x="838" y="3405"/>
              <a:ext cx="3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0" name="Line 16"/>
            <p:cNvSpPr>
              <a:spLocks noChangeShapeType="1"/>
            </p:cNvSpPr>
            <p:nvPr/>
          </p:nvSpPr>
          <p:spPr bwMode="auto">
            <a:xfrm flipH="1">
              <a:off x="838" y="3490"/>
              <a:ext cx="30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1" name="Line 17"/>
            <p:cNvSpPr>
              <a:spLocks noChangeShapeType="1"/>
            </p:cNvSpPr>
            <p:nvPr/>
          </p:nvSpPr>
          <p:spPr bwMode="auto">
            <a:xfrm>
              <a:off x="1861" y="3406"/>
              <a:ext cx="5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2" name="Line 18"/>
            <p:cNvSpPr>
              <a:spLocks noChangeShapeType="1"/>
            </p:cNvSpPr>
            <p:nvPr/>
          </p:nvSpPr>
          <p:spPr bwMode="auto">
            <a:xfrm flipH="1">
              <a:off x="1829" y="3406"/>
              <a:ext cx="30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3" name="Line 19"/>
            <p:cNvSpPr>
              <a:spLocks noChangeShapeType="1"/>
            </p:cNvSpPr>
            <p:nvPr/>
          </p:nvSpPr>
          <p:spPr bwMode="auto">
            <a:xfrm flipH="1" flipV="1">
              <a:off x="1829" y="3489"/>
              <a:ext cx="30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4" name="Line 20"/>
            <p:cNvSpPr>
              <a:spLocks noChangeShapeType="1"/>
            </p:cNvSpPr>
            <p:nvPr/>
          </p:nvSpPr>
          <p:spPr bwMode="auto">
            <a:xfrm>
              <a:off x="1865" y="3584"/>
              <a:ext cx="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5" name="Line 21"/>
            <p:cNvSpPr>
              <a:spLocks noChangeShapeType="1"/>
            </p:cNvSpPr>
            <p:nvPr/>
          </p:nvSpPr>
          <p:spPr bwMode="auto">
            <a:xfrm>
              <a:off x="678" y="3407"/>
              <a:ext cx="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6" name="Line 22"/>
            <p:cNvSpPr>
              <a:spLocks noChangeShapeType="1"/>
            </p:cNvSpPr>
            <p:nvPr/>
          </p:nvSpPr>
          <p:spPr bwMode="auto">
            <a:xfrm flipV="1">
              <a:off x="756" y="3649"/>
              <a:ext cx="62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7" name="Line 23"/>
            <p:cNvSpPr>
              <a:spLocks noChangeShapeType="1"/>
            </p:cNvSpPr>
            <p:nvPr/>
          </p:nvSpPr>
          <p:spPr bwMode="auto">
            <a:xfrm flipV="1">
              <a:off x="659" y="3816"/>
              <a:ext cx="32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8" name="Line 24"/>
            <p:cNvSpPr>
              <a:spLocks noChangeShapeType="1"/>
            </p:cNvSpPr>
            <p:nvPr/>
          </p:nvSpPr>
          <p:spPr bwMode="auto">
            <a:xfrm flipV="1">
              <a:off x="734" y="3639"/>
              <a:ext cx="31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69" name="Line 25"/>
            <p:cNvSpPr>
              <a:spLocks noChangeShapeType="1"/>
            </p:cNvSpPr>
            <p:nvPr/>
          </p:nvSpPr>
          <p:spPr bwMode="auto">
            <a:xfrm flipV="1">
              <a:off x="659" y="3395"/>
              <a:ext cx="32" cy="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868" y="3400"/>
              <a:ext cx="957" cy="170"/>
              <a:chOff x="1613" y="1675"/>
              <a:chExt cx="1462" cy="288"/>
            </a:xfrm>
          </p:grpSpPr>
          <p:sp>
            <p:nvSpPr>
              <p:cNvPr id="1004571" name="AutoShape 27"/>
              <p:cNvSpPr>
                <a:spLocks noChangeArrowheads="1"/>
              </p:cNvSpPr>
              <p:nvPr/>
            </p:nvSpPr>
            <p:spPr bwMode="auto">
              <a:xfrm>
                <a:off x="1613" y="1675"/>
                <a:ext cx="1462" cy="288"/>
              </a:xfrm>
              <a:prstGeom prst="hexagon">
                <a:avLst>
                  <a:gd name="adj" fmla="val 20447"/>
                  <a:gd name="vf" fmla="val 115470"/>
                </a:avLst>
              </a:prstGeom>
              <a:solidFill>
                <a:schemeClr val="folHlink"/>
              </a:solidFill>
              <a:ln w="381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72" name="AutoShape 28"/>
              <p:cNvSpPr>
                <a:spLocks noChangeArrowheads="1"/>
              </p:cNvSpPr>
              <p:nvPr/>
            </p:nvSpPr>
            <p:spPr bwMode="auto">
              <a:xfrm>
                <a:off x="1818" y="1675"/>
                <a:ext cx="1068" cy="288"/>
              </a:xfrm>
              <a:prstGeom prst="hexagon">
                <a:avLst>
                  <a:gd name="adj" fmla="val 14936"/>
                  <a:gd name="vf" fmla="val 11547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413" y="3649"/>
              <a:ext cx="956" cy="170"/>
              <a:chOff x="1613" y="1675"/>
              <a:chExt cx="1462" cy="288"/>
            </a:xfrm>
          </p:grpSpPr>
          <p:sp>
            <p:nvSpPr>
              <p:cNvPr id="1004574" name="AutoShape 30"/>
              <p:cNvSpPr>
                <a:spLocks noChangeArrowheads="1"/>
              </p:cNvSpPr>
              <p:nvPr/>
            </p:nvSpPr>
            <p:spPr bwMode="auto">
              <a:xfrm>
                <a:off x="1613" y="1675"/>
                <a:ext cx="1462" cy="288"/>
              </a:xfrm>
              <a:prstGeom prst="hexagon">
                <a:avLst>
                  <a:gd name="adj" fmla="val 20447"/>
                  <a:gd name="vf" fmla="val 115470"/>
                </a:avLst>
              </a:prstGeom>
              <a:solidFill>
                <a:schemeClr val="folHlink"/>
              </a:solidFill>
              <a:ln w="381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75" name="AutoShape 31"/>
              <p:cNvSpPr>
                <a:spLocks noChangeArrowheads="1"/>
              </p:cNvSpPr>
              <p:nvPr/>
            </p:nvSpPr>
            <p:spPr bwMode="auto">
              <a:xfrm>
                <a:off x="1818" y="1675"/>
                <a:ext cx="1068" cy="288"/>
              </a:xfrm>
              <a:prstGeom prst="hexagon">
                <a:avLst>
                  <a:gd name="adj" fmla="val 14936"/>
                  <a:gd name="vf" fmla="val 11547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576" name="Line 32"/>
            <p:cNvSpPr>
              <a:spLocks noChangeShapeType="1"/>
            </p:cNvSpPr>
            <p:nvPr/>
          </p:nvSpPr>
          <p:spPr bwMode="auto">
            <a:xfrm>
              <a:off x="1575" y="3213"/>
              <a:ext cx="0" cy="7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77" name="Line 33"/>
            <p:cNvSpPr>
              <a:spLocks noChangeShapeType="1"/>
            </p:cNvSpPr>
            <p:nvPr/>
          </p:nvSpPr>
          <p:spPr bwMode="auto">
            <a:xfrm>
              <a:off x="1669" y="3212"/>
              <a:ext cx="0" cy="7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578" name="Rectangle 34"/>
            <p:cNvSpPr>
              <a:spLocks noChangeArrowheads="1"/>
            </p:cNvSpPr>
            <p:nvPr/>
          </p:nvSpPr>
          <p:spPr bwMode="auto">
            <a:xfrm>
              <a:off x="1575" y="3212"/>
              <a:ext cx="94" cy="733"/>
            </a:xfrm>
            <a:prstGeom prst="rect">
              <a:avLst/>
            </a:prstGeom>
            <a:solidFill>
              <a:srgbClr val="00CCFF">
                <a:alpha val="50999"/>
              </a:srgbClr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705" y="3251"/>
              <a:ext cx="1719" cy="498"/>
              <a:chOff x="2973" y="652"/>
              <a:chExt cx="1819" cy="527"/>
            </a:xfrm>
          </p:grpSpPr>
          <p:sp>
            <p:nvSpPr>
              <p:cNvPr id="1004580" name="Line 36"/>
              <p:cNvSpPr>
                <a:spLocks noChangeShapeType="1"/>
              </p:cNvSpPr>
              <p:nvPr/>
            </p:nvSpPr>
            <p:spPr bwMode="auto">
              <a:xfrm flipH="1" flipV="1">
                <a:off x="3163" y="856"/>
                <a:ext cx="32" cy="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1" name="Line 37"/>
              <p:cNvSpPr>
                <a:spLocks noChangeShapeType="1"/>
              </p:cNvSpPr>
              <p:nvPr/>
            </p:nvSpPr>
            <p:spPr bwMode="auto">
              <a:xfrm flipH="1">
                <a:off x="3163" y="946"/>
                <a:ext cx="32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2" name="Line 38"/>
              <p:cNvSpPr>
                <a:spLocks noChangeShapeType="1"/>
              </p:cNvSpPr>
              <p:nvPr/>
            </p:nvSpPr>
            <p:spPr bwMode="auto">
              <a:xfrm>
                <a:off x="4246" y="857"/>
                <a:ext cx="5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3" name="Line 39"/>
              <p:cNvSpPr>
                <a:spLocks noChangeShapeType="1"/>
              </p:cNvSpPr>
              <p:nvPr/>
            </p:nvSpPr>
            <p:spPr bwMode="auto">
              <a:xfrm flipH="1">
                <a:off x="4212" y="857"/>
                <a:ext cx="32" cy="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4" name="Line 40"/>
              <p:cNvSpPr>
                <a:spLocks noChangeShapeType="1"/>
              </p:cNvSpPr>
              <p:nvPr/>
            </p:nvSpPr>
            <p:spPr bwMode="auto">
              <a:xfrm flipH="1" flipV="1">
                <a:off x="4212" y="945"/>
                <a:ext cx="32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5" name="Line 41"/>
              <p:cNvSpPr>
                <a:spLocks noChangeShapeType="1"/>
              </p:cNvSpPr>
              <p:nvPr/>
            </p:nvSpPr>
            <p:spPr bwMode="auto">
              <a:xfrm>
                <a:off x="4250" y="1045"/>
                <a:ext cx="54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6" name="Line 42"/>
              <p:cNvSpPr>
                <a:spLocks noChangeShapeType="1"/>
              </p:cNvSpPr>
              <p:nvPr/>
            </p:nvSpPr>
            <p:spPr bwMode="auto">
              <a:xfrm>
                <a:off x="2996" y="1045"/>
                <a:ext cx="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7" name="Line 43"/>
              <p:cNvSpPr>
                <a:spLocks noChangeShapeType="1"/>
              </p:cNvSpPr>
              <p:nvPr/>
            </p:nvSpPr>
            <p:spPr bwMode="auto">
              <a:xfrm>
                <a:off x="2993" y="858"/>
                <a:ext cx="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8" name="Line 44"/>
              <p:cNvSpPr>
                <a:spLocks noChangeShapeType="1"/>
              </p:cNvSpPr>
              <p:nvPr/>
            </p:nvSpPr>
            <p:spPr bwMode="auto">
              <a:xfrm flipV="1">
                <a:off x="2979" y="1031"/>
                <a:ext cx="3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89" name="Line 45"/>
              <p:cNvSpPr>
                <a:spLocks noChangeShapeType="1"/>
              </p:cNvSpPr>
              <p:nvPr/>
            </p:nvSpPr>
            <p:spPr bwMode="auto">
              <a:xfrm flipV="1">
                <a:off x="2973" y="845"/>
                <a:ext cx="34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90" name="Line 46"/>
              <p:cNvSpPr>
                <a:spLocks noChangeShapeType="1"/>
              </p:cNvSpPr>
              <p:nvPr/>
            </p:nvSpPr>
            <p:spPr bwMode="auto">
              <a:xfrm>
                <a:off x="3196" y="725"/>
                <a:ext cx="0" cy="3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91" name="Line 47"/>
              <p:cNvSpPr>
                <a:spLocks noChangeShapeType="1"/>
              </p:cNvSpPr>
              <p:nvPr/>
            </p:nvSpPr>
            <p:spPr bwMode="auto">
              <a:xfrm flipH="1">
                <a:off x="4210" y="725"/>
                <a:ext cx="2" cy="3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>
                <a:off x="3195" y="851"/>
                <a:ext cx="1013" cy="180"/>
                <a:chOff x="1613" y="1675"/>
                <a:chExt cx="1462" cy="288"/>
              </a:xfrm>
            </p:grpSpPr>
            <p:sp>
              <p:nvSpPr>
                <p:cNvPr id="1004593" name="AutoShape 49"/>
                <p:cNvSpPr>
                  <a:spLocks noChangeArrowheads="1"/>
                </p:cNvSpPr>
                <p:nvPr/>
              </p:nvSpPr>
              <p:spPr bwMode="auto">
                <a:xfrm>
                  <a:off x="1613" y="1675"/>
                  <a:ext cx="1462" cy="288"/>
                </a:xfrm>
                <a:prstGeom prst="hexagon">
                  <a:avLst>
                    <a:gd name="adj" fmla="val 20447"/>
                    <a:gd name="vf" fmla="val 115470"/>
                  </a:avLst>
                </a:prstGeom>
                <a:solidFill>
                  <a:schemeClr val="folHlink"/>
                </a:solidFill>
                <a:ln w="381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594" name="AutoShape 50"/>
                <p:cNvSpPr>
                  <a:spLocks noChangeArrowheads="1"/>
                </p:cNvSpPr>
                <p:nvPr/>
              </p:nvSpPr>
              <p:spPr bwMode="auto">
                <a:xfrm>
                  <a:off x="1818" y="1675"/>
                  <a:ext cx="1068" cy="288"/>
                </a:xfrm>
                <a:prstGeom prst="hexagon">
                  <a:avLst>
                    <a:gd name="adj" fmla="val 14936"/>
                    <a:gd name="vf" fmla="val 115470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595" name="Rectangle 51"/>
              <p:cNvSpPr>
                <a:spLocks noChangeArrowheads="1"/>
              </p:cNvSpPr>
              <p:nvPr/>
            </p:nvSpPr>
            <p:spPr bwMode="auto">
              <a:xfrm>
                <a:off x="3375" y="652"/>
                <a:ext cx="668" cy="527"/>
              </a:xfrm>
              <a:prstGeom prst="rect">
                <a:avLst/>
              </a:prstGeom>
              <a:solidFill>
                <a:srgbClr val="00CCFF">
                  <a:alpha val="50999"/>
                </a:srgbClr>
              </a:solidFill>
              <a:ln w="19050">
                <a:solidFill>
                  <a:schemeClr val="tx1"/>
                </a:solidFill>
                <a:prstDash val="sysDot"/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596" name="Text Box 52"/>
            <p:cNvSpPr txBox="1">
              <a:spLocks noChangeArrowheads="1"/>
            </p:cNvSpPr>
            <p:nvPr/>
          </p:nvSpPr>
          <p:spPr bwMode="auto">
            <a:xfrm>
              <a:off x="2703" y="3252"/>
              <a:ext cx="869" cy="4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0"/>
                <a:t>Voltage and temperature tracking</a:t>
              </a:r>
              <a:endParaRPr lang="en-US" sz="1400" b="0"/>
            </a:p>
          </p:txBody>
        </p:sp>
        <p:sp>
          <p:nvSpPr>
            <p:cNvPr id="1004597" name="Line 53"/>
            <p:cNvSpPr>
              <a:spLocks noChangeShapeType="1"/>
            </p:cNvSpPr>
            <p:nvPr/>
          </p:nvSpPr>
          <p:spPr bwMode="auto">
            <a:xfrm>
              <a:off x="2786" y="3739"/>
              <a:ext cx="7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598" name="Text Box 54"/>
            <p:cNvSpPr txBox="1">
              <a:spLocks noChangeArrowheads="1"/>
            </p:cNvSpPr>
            <p:nvPr/>
          </p:nvSpPr>
          <p:spPr bwMode="auto">
            <a:xfrm>
              <a:off x="271" y="3394"/>
              <a:ext cx="521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0"/>
                <a:t>Data shifts due to VT variations</a:t>
              </a:r>
              <a:endParaRPr lang="en-US" sz="1000" b="0"/>
            </a:p>
          </p:txBody>
        </p:sp>
        <p:sp>
          <p:nvSpPr>
            <p:cNvPr id="1004599" name="Text Box 55"/>
            <p:cNvSpPr txBox="1">
              <a:spLocks noChangeArrowheads="1"/>
            </p:cNvSpPr>
            <p:nvPr/>
          </p:nvSpPr>
          <p:spPr bwMode="auto">
            <a:xfrm>
              <a:off x="225" y="3172"/>
              <a:ext cx="1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/>
                <a:t>VT Compensation</a:t>
              </a:r>
              <a:endParaRPr lang="en-US" b="0"/>
            </a:p>
          </p:txBody>
        </p:sp>
        <p:sp>
          <p:nvSpPr>
            <p:cNvPr id="1004600" name="Text Box 56"/>
            <p:cNvSpPr txBox="1">
              <a:spLocks noChangeArrowheads="1"/>
            </p:cNvSpPr>
            <p:nvPr/>
          </p:nvSpPr>
          <p:spPr bwMode="auto">
            <a:xfrm>
              <a:off x="2656" y="3780"/>
              <a:ext cx="2760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chemeClr val="hlink"/>
                  </a:solidFill>
                </a:rPr>
                <a:t>Benefit: Dynamic phase adjustment to match shifting data valid window </a:t>
              </a:r>
              <a:r>
                <a:rPr lang="en-GB">
                  <a:solidFill>
                    <a:schemeClr val="hlink"/>
                  </a:solidFill>
                  <a:sym typeface="Wingdings" pitchFamily="2" charset="2"/>
                </a:rPr>
                <a:t></a:t>
              </a:r>
              <a:r>
                <a:rPr lang="en-GB" sz="1400">
                  <a:solidFill>
                    <a:schemeClr val="hlink"/>
                  </a:solidFill>
                </a:rPr>
                <a:t> Robust over VT</a:t>
              </a:r>
              <a:endParaRPr lang="en-US" sz="1400">
                <a:solidFill>
                  <a:schemeClr val="hlink"/>
                </a:solidFill>
              </a:endParaRPr>
            </a:p>
          </p:txBody>
        </p:sp>
      </p:grpSp>
      <p:sp>
        <p:nvSpPr>
          <p:cNvPr id="1004601" name="Rectangle 57"/>
          <p:cNvSpPr>
            <a:spLocks noChangeArrowheads="1"/>
          </p:cNvSpPr>
          <p:nvPr/>
        </p:nvSpPr>
        <p:spPr bwMode="auto">
          <a:xfrm>
            <a:off x="320675" y="801688"/>
            <a:ext cx="8355013" cy="2044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4602" name="Text Box 58"/>
          <p:cNvSpPr txBox="1">
            <a:spLocks noChangeArrowheads="1"/>
          </p:cNvSpPr>
          <p:nvPr/>
        </p:nvSpPr>
        <p:spPr bwMode="auto">
          <a:xfrm>
            <a:off x="352425" y="808038"/>
            <a:ext cx="364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/>
              <a:t>Capture Calibration (De-skew)</a:t>
            </a:r>
            <a:endParaRPr lang="en-US" b="0"/>
          </a:p>
        </p:txBody>
      </p:sp>
      <p:sp>
        <p:nvSpPr>
          <p:cNvPr id="1004603" name="Text Box 59"/>
          <p:cNvSpPr txBox="1">
            <a:spLocks noChangeArrowheads="1"/>
          </p:cNvSpPr>
          <p:nvPr/>
        </p:nvSpPr>
        <p:spPr bwMode="auto">
          <a:xfrm>
            <a:off x="588963" y="2473325"/>
            <a:ext cx="6113462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hlink"/>
                </a:solidFill>
              </a:rPr>
              <a:t>Benefit: Reduce skew between data group </a:t>
            </a:r>
            <a:r>
              <a:rPr lang="en-GB">
                <a:solidFill>
                  <a:schemeClr val="hlink"/>
                </a:solidFill>
                <a:latin typeface="Wingdings" pitchFamily="2" charset="2"/>
                <a:sym typeface="Wingdings" pitchFamily="2" charset="2"/>
              </a:rPr>
              <a:t></a:t>
            </a:r>
            <a:r>
              <a:rPr lang="en-GB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GB" sz="1400">
                <a:solidFill>
                  <a:schemeClr val="hlink"/>
                </a:solidFill>
              </a:rPr>
              <a:t>More capture margin</a:t>
            </a:r>
            <a:endParaRPr lang="en-US" sz="1400">
              <a:solidFill>
                <a:schemeClr val="hlink"/>
              </a:solidFill>
            </a:endParaRPr>
          </a:p>
        </p:txBody>
      </p:sp>
      <p:sp>
        <p:nvSpPr>
          <p:cNvPr id="1004604" name="Text Box 60"/>
          <p:cNvSpPr txBox="1">
            <a:spLocks noChangeArrowheads="1"/>
          </p:cNvSpPr>
          <p:nvPr/>
        </p:nvSpPr>
        <p:spPr bwMode="auto">
          <a:xfrm>
            <a:off x="581025" y="1028700"/>
            <a:ext cx="3521075" cy="3365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Before de-skew</a:t>
            </a:r>
            <a:r>
              <a:rPr lang="en-GB" sz="1600" b="0"/>
              <a:t> - </a:t>
            </a:r>
            <a:r>
              <a:rPr lang="en-GB" sz="1200" b="0"/>
              <a:t>small valid capture window</a:t>
            </a:r>
            <a:endParaRPr lang="en-US" sz="1200" b="0"/>
          </a:p>
        </p:txBody>
      </p:sp>
      <p:graphicFrame>
        <p:nvGraphicFramePr>
          <p:cNvPr id="1004605" name="Object 61"/>
          <p:cNvGraphicFramePr>
            <a:graphicFrameLocks noChangeAspect="1"/>
          </p:cNvGraphicFramePr>
          <p:nvPr/>
        </p:nvGraphicFramePr>
        <p:xfrm>
          <a:off x="709613" y="1328738"/>
          <a:ext cx="2711450" cy="1303337"/>
        </p:xfrm>
        <a:graphic>
          <a:graphicData uri="http://schemas.openxmlformats.org/presentationml/2006/ole">
            <p:oleObj spid="_x0000_s20482" name="Worksheet" r:id="rId6" imgW="3657600" imgH="1952608" progId="Excel.Sheet.8">
              <p:embed/>
            </p:oleObj>
          </a:graphicData>
        </a:graphic>
      </p:graphicFrame>
      <p:graphicFrame>
        <p:nvGraphicFramePr>
          <p:cNvPr id="1004606" name="Object 62"/>
          <p:cNvGraphicFramePr>
            <a:graphicFrameLocks noChangeAspect="1"/>
          </p:cNvGraphicFramePr>
          <p:nvPr/>
        </p:nvGraphicFramePr>
        <p:xfrm>
          <a:off x="4884738" y="1338263"/>
          <a:ext cx="3316287" cy="1214437"/>
        </p:xfrm>
        <a:graphic>
          <a:graphicData uri="http://schemas.openxmlformats.org/presentationml/2006/ole">
            <p:oleObj spid="_x0000_s20483" name="Worksheet" r:id="rId7" imgW="3638698" imgH="1304780" progId="Excel.Sheet.8">
              <p:embed/>
            </p:oleObj>
          </a:graphicData>
        </a:graphic>
      </p:graphicFrame>
      <p:sp>
        <p:nvSpPr>
          <p:cNvPr id="1004607" name="Text Box 63"/>
          <p:cNvSpPr txBox="1">
            <a:spLocks noChangeArrowheads="1"/>
          </p:cNvSpPr>
          <p:nvPr/>
        </p:nvSpPr>
        <p:spPr bwMode="auto">
          <a:xfrm>
            <a:off x="4879975" y="1044575"/>
            <a:ext cx="3681413" cy="2746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After de-skew - maximize valid capture window</a:t>
            </a:r>
            <a:endParaRPr lang="en-US" sz="1200" b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793162" cy="914400"/>
          </a:xfrm>
        </p:spPr>
        <p:txBody>
          <a:bodyPr/>
          <a:lstStyle/>
          <a:p>
            <a:r>
              <a:rPr lang="en-US" dirty="0" smtClean="0"/>
              <a:t>Altera Memory Interface Leadership @28nm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Highest Frequency</a:t>
            </a:r>
          </a:p>
          <a:p>
            <a:pPr lvl="1"/>
            <a:r>
              <a:rPr lang="en-US" dirty="0" smtClean="0"/>
              <a:t>1066 </a:t>
            </a:r>
            <a:r>
              <a:rPr lang="en-US" dirty="0" smtClean="0"/>
              <a:t>MHz </a:t>
            </a:r>
            <a:r>
              <a:rPr lang="en-US" dirty="0" smtClean="0"/>
              <a:t>(2132 Mbps)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Highest Bandwidth</a:t>
            </a:r>
          </a:p>
          <a:p>
            <a:pPr lvl="1"/>
            <a:r>
              <a:rPr lang="en-US" dirty="0" smtClean="0"/>
              <a:t>921 </a:t>
            </a:r>
            <a:r>
              <a:rPr lang="en-US" dirty="0" err="1" smtClean="0"/>
              <a:t>Gbps</a:t>
            </a:r>
            <a:r>
              <a:rPr lang="en-US" dirty="0" smtClean="0"/>
              <a:t>(Based on six 72bit interfaces </a:t>
            </a:r>
            <a:r>
              <a:rPr lang="en-US" dirty="0" smtClean="0"/>
              <a:t>@ 2132Mbps, in Stratix V)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Lowest Latency</a:t>
            </a:r>
          </a:p>
          <a:p>
            <a:pPr lvl="1"/>
            <a:r>
              <a:rPr lang="en-US" dirty="0" smtClean="0"/>
              <a:t>7 - 15 clock cycles at half rate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Highest Efficiency</a:t>
            </a:r>
          </a:p>
          <a:p>
            <a:pPr lvl="1"/>
            <a:r>
              <a:rPr lang="en-US" dirty="0" smtClean="0"/>
              <a:t>Up to 36</a:t>
            </a:r>
            <a:r>
              <a:rPr lang="en-US" dirty="0" smtClean="0"/>
              <a:t>% efficiency for 50/50 read/write with random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Best Design Options</a:t>
            </a:r>
          </a:p>
          <a:p>
            <a:pPr lvl="1"/>
            <a:r>
              <a:rPr lang="en-US" dirty="0" smtClean="0"/>
              <a:t>Hard controller options for ease of implementation</a:t>
            </a:r>
          </a:p>
          <a:p>
            <a:pPr lvl="1"/>
            <a:r>
              <a:rPr lang="en-US" dirty="0" smtClean="0"/>
              <a:t>Soft controller options for maximum flexibility</a:t>
            </a:r>
          </a:p>
          <a:p>
            <a:pPr lvl="1"/>
            <a:r>
              <a:rPr lang="en-US" dirty="0" smtClean="0"/>
              <a:t>Ubiquitous high-performance IO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DB23-058C-4F93-B782-797B1364FEE7}" type="slidenum">
              <a:rPr lang="en-US"/>
              <a:pPr/>
              <a:t>30</a:t>
            </a:fld>
            <a:endParaRPr lang="en-US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Design, Driver, and Testbench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tx2"/>
                </a:solidFill>
              </a:rPr>
              <a:t>Example Testbench:</a:t>
            </a:r>
          </a:p>
          <a:p>
            <a:r>
              <a:rPr lang="en-US" sz="1400"/>
              <a:t>Integrates memory models with example design and driver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tx2"/>
                </a:solidFill>
              </a:rPr>
              <a:t>Example Design:</a:t>
            </a:r>
          </a:p>
          <a:p>
            <a:r>
              <a:rPr lang="en-US" sz="1400"/>
              <a:t>Generated with IP</a:t>
            </a:r>
          </a:p>
          <a:p>
            <a:r>
              <a:rPr lang="en-US" sz="1400"/>
              <a:t>Matches user parameterization</a:t>
            </a:r>
          </a:p>
          <a:p>
            <a:r>
              <a:rPr lang="en-US" sz="1400"/>
              <a:t>Includes PHY, Controller, Driver</a:t>
            </a:r>
          </a:p>
          <a:p>
            <a:endParaRPr lang="en-US" sz="1400"/>
          </a:p>
          <a:p>
            <a:pPr>
              <a:buFont typeface="Wingdings" pitchFamily="2" charset="2"/>
              <a:buNone/>
            </a:pPr>
            <a:r>
              <a:rPr lang="en-US" sz="1800" b="1">
                <a:solidFill>
                  <a:schemeClr val="tx2"/>
                </a:solidFill>
              </a:rPr>
              <a:t>Example Driver:</a:t>
            </a:r>
          </a:p>
          <a:p>
            <a:r>
              <a:rPr lang="en-US" sz="1400"/>
              <a:t>Included in example design</a:t>
            </a:r>
          </a:p>
          <a:p>
            <a:r>
              <a:rPr lang="en-US" sz="1400"/>
              <a:t>Synthesizable for boards and simulation</a:t>
            </a:r>
          </a:p>
          <a:p>
            <a:r>
              <a:rPr lang="en-US" sz="1400"/>
              <a:t>Hooks for user-specified patterns</a:t>
            </a:r>
          </a:p>
          <a:p>
            <a:r>
              <a:rPr lang="en-US" sz="1400"/>
              <a:t>Available as an SOPC Builder component</a:t>
            </a:r>
          </a:p>
          <a:p>
            <a:r>
              <a:rPr lang="en-US" sz="1400"/>
              <a:t>Can be used as BIST engine</a:t>
            </a:r>
          </a:p>
          <a:p>
            <a:endParaRPr lang="en-US" sz="1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75163" y="933450"/>
            <a:ext cx="4224337" cy="2386013"/>
            <a:chOff x="2861" y="2453"/>
            <a:chExt cx="2661" cy="1503"/>
          </a:xfrm>
        </p:grpSpPr>
        <p:sp>
          <p:nvSpPr>
            <p:cNvPr id="1025029" name="Rectangle 6"/>
            <p:cNvSpPr>
              <a:spLocks noChangeArrowheads="1"/>
            </p:cNvSpPr>
            <p:nvPr/>
          </p:nvSpPr>
          <p:spPr bwMode="auto">
            <a:xfrm rot="-5400000">
              <a:off x="2594" y="2999"/>
              <a:ext cx="884" cy="2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/>
                <a:t>Memory Model</a:t>
              </a:r>
            </a:p>
          </p:txBody>
        </p:sp>
        <p:sp>
          <p:nvSpPr>
            <p:cNvPr id="1025030" name="Rectangle 3"/>
            <p:cNvSpPr>
              <a:spLocks noChangeArrowheads="1"/>
            </p:cNvSpPr>
            <p:nvPr/>
          </p:nvSpPr>
          <p:spPr bwMode="auto">
            <a:xfrm>
              <a:off x="3910" y="2665"/>
              <a:ext cx="479" cy="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/>
                <a:t>Controller</a:t>
              </a:r>
            </a:p>
          </p:txBody>
        </p:sp>
        <p:sp>
          <p:nvSpPr>
            <p:cNvPr id="1025031" name="Rectangle 44"/>
            <p:cNvSpPr>
              <a:spLocks noChangeArrowheads="1"/>
            </p:cNvSpPr>
            <p:nvPr/>
          </p:nvSpPr>
          <p:spPr bwMode="auto">
            <a:xfrm>
              <a:off x="3238" y="2545"/>
              <a:ext cx="2099" cy="1131"/>
            </a:xfrm>
            <a:prstGeom prst="rect">
              <a:avLst/>
            </a:prstGeom>
            <a:noFill/>
            <a:ln w="28575">
              <a:solidFill>
                <a:srgbClr val="3366CC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0"/>
            </a:p>
          </p:txBody>
        </p:sp>
        <p:sp>
          <p:nvSpPr>
            <p:cNvPr id="1025032" name="Rectangle 3"/>
            <p:cNvSpPr>
              <a:spLocks noChangeArrowheads="1"/>
            </p:cNvSpPr>
            <p:nvPr/>
          </p:nvSpPr>
          <p:spPr bwMode="auto">
            <a:xfrm>
              <a:off x="3409" y="2665"/>
              <a:ext cx="423" cy="8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/>
                <a:t>PHY</a:t>
              </a:r>
            </a:p>
          </p:txBody>
        </p:sp>
        <p:sp>
          <p:nvSpPr>
            <p:cNvPr id="1025033" name="Rectangle 6"/>
            <p:cNvSpPr>
              <a:spLocks noChangeArrowheads="1"/>
            </p:cNvSpPr>
            <p:nvPr/>
          </p:nvSpPr>
          <p:spPr bwMode="auto">
            <a:xfrm>
              <a:off x="4553" y="2665"/>
              <a:ext cx="595" cy="5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/>
                <a:t>Driver</a:t>
              </a:r>
            </a:p>
          </p:txBody>
        </p:sp>
        <p:sp>
          <p:nvSpPr>
            <p:cNvPr id="1025034" name="AutoShape 27"/>
            <p:cNvSpPr>
              <a:spLocks noChangeArrowheads="1"/>
            </p:cNvSpPr>
            <p:nvPr/>
          </p:nvSpPr>
          <p:spPr bwMode="auto">
            <a:xfrm>
              <a:off x="4333" y="2738"/>
              <a:ext cx="275" cy="135"/>
            </a:xfrm>
            <a:prstGeom prst="leftRightArrow">
              <a:avLst>
                <a:gd name="adj1" fmla="val 50000"/>
                <a:gd name="adj2" fmla="val 25020"/>
              </a:avLst>
            </a:prstGeom>
            <a:solidFill>
              <a:srgbClr val="A549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Avalon</a:t>
              </a:r>
            </a:p>
          </p:txBody>
        </p:sp>
        <p:sp>
          <p:nvSpPr>
            <p:cNvPr id="1025035" name="AutoShape 27"/>
            <p:cNvSpPr>
              <a:spLocks noChangeArrowheads="1"/>
            </p:cNvSpPr>
            <p:nvPr/>
          </p:nvSpPr>
          <p:spPr bwMode="auto">
            <a:xfrm>
              <a:off x="3107" y="2803"/>
              <a:ext cx="383" cy="135"/>
            </a:xfrm>
            <a:prstGeom prst="leftRightArrow">
              <a:avLst>
                <a:gd name="adj1" fmla="val 50204"/>
                <a:gd name="adj2" fmla="val 4569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Memory</a:t>
              </a:r>
            </a:p>
          </p:txBody>
        </p:sp>
        <p:sp>
          <p:nvSpPr>
            <p:cNvPr id="1025036" name="AutoShape 27"/>
            <p:cNvSpPr>
              <a:spLocks noChangeArrowheads="1"/>
            </p:cNvSpPr>
            <p:nvPr/>
          </p:nvSpPr>
          <p:spPr bwMode="auto">
            <a:xfrm>
              <a:off x="3711" y="2893"/>
              <a:ext cx="322" cy="135"/>
            </a:xfrm>
            <a:prstGeom prst="leftRightArrow">
              <a:avLst>
                <a:gd name="adj1" fmla="val 50204"/>
                <a:gd name="adj2" fmla="val 3841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/>
                <a:t>AFI</a:t>
              </a:r>
            </a:p>
          </p:txBody>
        </p:sp>
        <p:sp>
          <p:nvSpPr>
            <p:cNvPr id="1025037" name="Text Box 45"/>
            <p:cNvSpPr txBox="1">
              <a:spLocks noChangeArrowheads="1"/>
            </p:cNvSpPr>
            <p:nvPr/>
          </p:nvSpPr>
          <p:spPr bwMode="auto">
            <a:xfrm>
              <a:off x="4517" y="3599"/>
              <a:ext cx="699" cy="1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3366CC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Example Design</a:t>
              </a:r>
            </a:p>
          </p:txBody>
        </p:sp>
        <p:sp>
          <p:nvSpPr>
            <p:cNvPr id="1025038" name="Rectangle 44"/>
            <p:cNvSpPr>
              <a:spLocks noChangeArrowheads="1"/>
            </p:cNvSpPr>
            <p:nvPr/>
          </p:nvSpPr>
          <p:spPr bwMode="auto">
            <a:xfrm>
              <a:off x="2861" y="2453"/>
              <a:ext cx="2661" cy="1413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b="0"/>
            </a:p>
          </p:txBody>
        </p:sp>
        <p:sp>
          <p:nvSpPr>
            <p:cNvPr id="1025039" name="Text Box 45"/>
            <p:cNvSpPr txBox="1">
              <a:spLocks noChangeArrowheads="1"/>
            </p:cNvSpPr>
            <p:nvPr/>
          </p:nvSpPr>
          <p:spPr bwMode="auto">
            <a:xfrm>
              <a:off x="3454" y="3765"/>
              <a:ext cx="980" cy="19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990000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Example Testbench</a:t>
              </a:r>
            </a:p>
          </p:txBody>
        </p:sp>
        <p:sp>
          <p:nvSpPr>
            <p:cNvPr id="1025040" name="AutoShape 16"/>
            <p:cNvSpPr>
              <a:spLocks noChangeArrowheads="1"/>
            </p:cNvSpPr>
            <p:nvPr/>
          </p:nvSpPr>
          <p:spPr bwMode="auto">
            <a:xfrm>
              <a:off x="5147" y="3058"/>
              <a:ext cx="324" cy="134"/>
            </a:xfrm>
            <a:prstGeom prst="rightArrow">
              <a:avLst>
                <a:gd name="adj1" fmla="val 50000"/>
                <a:gd name="adj2" fmla="val 6044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/>
                <a:t>Pass/Fail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03825" y="3575050"/>
            <a:ext cx="2401888" cy="2541588"/>
            <a:chOff x="1306" y="1272"/>
            <a:chExt cx="3168" cy="2544"/>
          </a:xfrm>
        </p:grpSpPr>
        <p:sp>
          <p:nvSpPr>
            <p:cNvPr id="1025042" name="Rectangle 18"/>
            <p:cNvSpPr>
              <a:spLocks noChangeArrowheads="1"/>
            </p:cNvSpPr>
            <p:nvPr/>
          </p:nvSpPr>
          <p:spPr bwMode="auto">
            <a:xfrm>
              <a:off x="1306" y="3528"/>
              <a:ext cx="82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900" b="0">
                  <a:ea typeface="PMingLiU" pitchFamily="18" charset="-120"/>
                </a:rPr>
                <a:t>Pass</a:t>
              </a:r>
              <a:endParaRPr lang="en-US" sz="900" b="0"/>
            </a:p>
          </p:txBody>
        </p:sp>
        <p:sp>
          <p:nvSpPr>
            <p:cNvPr id="1025043" name="Rectangle 19"/>
            <p:cNvSpPr>
              <a:spLocks noChangeArrowheads="1"/>
            </p:cNvSpPr>
            <p:nvPr/>
          </p:nvSpPr>
          <p:spPr bwMode="auto">
            <a:xfrm>
              <a:off x="2314" y="3528"/>
              <a:ext cx="864" cy="28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900" b="0">
                  <a:ea typeface="PMingLiU" pitchFamily="18" charset="-120"/>
                </a:rPr>
                <a:t>Fail</a:t>
              </a:r>
              <a:endParaRPr lang="en-US" sz="900" b="0"/>
            </a:p>
          </p:txBody>
        </p:sp>
        <p:sp>
          <p:nvSpPr>
            <p:cNvPr id="1025044" name="Rectangle 20"/>
            <p:cNvSpPr>
              <a:spLocks noChangeArrowheads="1"/>
            </p:cNvSpPr>
            <p:nvPr/>
          </p:nvSpPr>
          <p:spPr bwMode="auto">
            <a:xfrm>
              <a:off x="1642" y="2928"/>
              <a:ext cx="1152" cy="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0"/>
                <a:t>User defined</a:t>
              </a:r>
            </a:p>
            <a:p>
              <a:pPr algn="ctr"/>
              <a:r>
                <a:rPr lang="en-US" sz="800" b="0"/>
                <a:t>stages (optional)</a:t>
              </a:r>
            </a:p>
          </p:txBody>
        </p:sp>
        <p:sp>
          <p:nvSpPr>
            <p:cNvPr id="1025045" name="Rectangle 21"/>
            <p:cNvSpPr>
              <a:spLocks noChangeArrowheads="1"/>
            </p:cNvSpPr>
            <p:nvPr/>
          </p:nvSpPr>
          <p:spPr bwMode="auto">
            <a:xfrm>
              <a:off x="3418" y="1272"/>
              <a:ext cx="1056" cy="2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46" name="Rectangle 22"/>
            <p:cNvSpPr>
              <a:spLocks noChangeArrowheads="1"/>
            </p:cNvSpPr>
            <p:nvPr/>
          </p:nvSpPr>
          <p:spPr bwMode="auto">
            <a:xfrm>
              <a:off x="1642" y="1272"/>
              <a:ext cx="11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Initialize</a:t>
              </a:r>
            </a:p>
          </p:txBody>
        </p:sp>
        <p:sp>
          <p:nvSpPr>
            <p:cNvPr id="1025047" name="Rectangle 23"/>
            <p:cNvSpPr>
              <a:spLocks noChangeArrowheads="1"/>
            </p:cNvSpPr>
            <p:nvPr/>
          </p:nvSpPr>
          <p:spPr bwMode="auto">
            <a:xfrm>
              <a:off x="1642" y="1776"/>
              <a:ext cx="1152" cy="3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Individual </a:t>
              </a:r>
              <a:br>
                <a:rPr lang="en-US" sz="900" b="0"/>
              </a:br>
              <a:r>
                <a:rPr lang="en-US" sz="900" b="0"/>
                <a:t>reads/writes</a:t>
              </a:r>
            </a:p>
          </p:txBody>
        </p:sp>
        <p:sp>
          <p:nvSpPr>
            <p:cNvPr id="1025048" name="Rectangle 24"/>
            <p:cNvSpPr>
              <a:spLocks noChangeArrowheads="1"/>
            </p:cNvSpPr>
            <p:nvPr/>
          </p:nvSpPr>
          <p:spPr bwMode="auto">
            <a:xfrm>
              <a:off x="1642" y="2352"/>
              <a:ext cx="1152" cy="36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Block </a:t>
              </a:r>
              <a:br>
                <a:rPr lang="en-US" sz="900" b="0"/>
              </a:br>
              <a:r>
                <a:rPr lang="en-US" sz="900" b="0"/>
                <a:t>reads/writes</a:t>
              </a:r>
            </a:p>
          </p:txBody>
        </p:sp>
        <p:sp>
          <p:nvSpPr>
            <p:cNvPr id="1025049" name="Rectangle 25"/>
            <p:cNvSpPr>
              <a:spLocks noChangeArrowheads="1"/>
            </p:cNvSpPr>
            <p:nvPr/>
          </p:nvSpPr>
          <p:spPr bwMode="auto">
            <a:xfrm>
              <a:off x="3514" y="1368"/>
              <a:ext cx="864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Sequential</a:t>
              </a:r>
            </a:p>
            <a:p>
              <a:pPr algn="ctr"/>
              <a:r>
                <a:rPr lang="en-US" sz="900" b="0"/>
                <a:t>addresses</a:t>
              </a:r>
            </a:p>
          </p:txBody>
        </p:sp>
        <p:sp>
          <p:nvSpPr>
            <p:cNvPr id="1025050" name="Rectangle 26"/>
            <p:cNvSpPr>
              <a:spLocks noChangeArrowheads="1"/>
            </p:cNvSpPr>
            <p:nvPr/>
          </p:nvSpPr>
          <p:spPr bwMode="auto">
            <a:xfrm>
              <a:off x="3514" y="1800"/>
              <a:ext cx="864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Random</a:t>
              </a:r>
            </a:p>
            <a:p>
              <a:pPr algn="ctr"/>
              <a:r>
                <a:rPr lang="en-US" sz="900" b="0"/>
                <a:t>addresses</a:t>
              </a:r>
            </a:p>
          </p:txBody>
        </p:sp>
        <p:sp>
          <p:nvSpPr>
            <p:cNvPr id="1025051" name="Rectangle 27"/>
            <p:cNvSpPr>
              <a:spLocks noChangeArrowheads="1"/>
            </p:cNvSpPr>
            <p:nvPr/>
          </p:nvSpPr>
          <p:spPr bwMode="auto">
            <a:xfrm>
              <a:off x="3514" y="2232"/>
              <a:ext cx="864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b="0"/>
                <a:t>Sequential/</a:t>
              </a:r>
              <a:br>
                <a:rPr lang="en-US" sz="900" b="0"/>
              </a:br>
              <a:r>
                <a:rPr lang="en-US" sz="900" b="0"/>
                <a:t>Random</a:t>
              </a:r>
            </a:p>
            <a:p>
              <a:pPr algn="ctr"/>
              <a:r>
                <a:rPr lang="en-US" sz="900" b="0"/>
                <a:t>addresses</a:t>
              </a:r>
            </a:p>
          </p:txBody>
        </p:sp>
        <p:sp>
          <p:nvSpPr>
            <p:cNvPr id="1025052" name="Line 28"/>
            <p:cNvSpPr>
              <a:spLocks noChangeShapeType="1"/>
            </p:cNvSpPr>
            <p:nvPr/>
          </p:nvSpPr>
          <p:spPr bwMode="auto">
            <a:xfrm flipV="1">
              <a:off x="2794" y="1272"/>
              <a:ext cx="624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053" name="Line 29"/>
            <p:cNvSpPr>
              <a:spLocks noChangeShapeType="1"/>
            </p:cNvSpPr>
            <p:nvPr/>
          </p:nvSpPr>
          <p:spPr bwMode="auto">
            <a:xfrm>
              <a:off x="2794" y="2136"/>
              <a:ext cx="624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054" name="AutoShape 30"/>
            <p:cNvSpPr>
              <a:spLocks noChangeArrowheads="1"/>
            </p:cNvSpPr>
            <p:nvPr/>
          </p:nvSpPr>
          <p:spPr bwMode="auto">
            <a:xfrm>
              <a:off x="2074" y="1560"/>
              <a:ext cx="264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5" name="AutoShape 31"/>
            <p:cNvSpPr>
              <a:spLocks noChangeArrowheads="1"/>
            </p:cNvSpPr>
            <p:nvPr/>
          </p:nvSpPr>
          <p:spPr bwMode="auto">
            <a:xfrm>
              <a:off x="2074" y="2136"/>
              <a:ext cx="264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6" name="AutoShape 32"/>
            <p:cNvSpPr>
              <a:spLocks noChangeArrowheads="1"/>
            </p:cNvSpPr>
            <p:nvPr/>
          </p:nvSpPr>
          <p:spPr bwMode="auto">
            <a:xfrm>
              <a:off x="2074" y="2712"/>
              <a:ext cx="264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7" name="AutoShape 33"/>
            <p:cNvSpPr>
              <a:spLocks noChangeArrowheads="1"/>
            </p:cNvSpPr>
            <p:nvPr/>
          </p:nvSpPr>
          <p:spPr bwMode="auto">
            <a:xfrm rot="2700000">
              <a:off x="1918" y="3295"/>
              <a:ext cx="264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8" name="AutoShape 34"/>
            <p:cNvSpPr>
              <a:spLocks noChangeArrowheads="1"/>
            </p:cNvSpPr>
            <p:nvPr/>
          </p:nvSpPr>
          <p:spPr bwMode="auto">
            <a:xfrm rot="-24300000">
              <a:off x="2266" y="3288"/>
              <a:ext cx="264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59" name="Rectangle 35"/>
            <p:cNvSpPr>
              <a:spLocks noChangeArrowheads="1"/>
            </p:cNvSpPr>
            <p:nvPr/>
          </p:nvSpPr>
          <p:spPr bwMode="auto">
            <a:xfrm>
              <a:off x="3514" y="2904"/>
              <a:ext cx="864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0"/>
                <a:t>User defined</a:t>
              </a:r>
            </a:p>
            <a:p>
              <a:pPr algn="ctr"/>
              <a:r>
                <a:rPr lang="en-US" sz="800" b="0"/>
                <a:t>addresses</a:t>
              </a:r>
            </a:p>
            <a:p>
              <a:pPr algn="ctr"/>
              <a:r>
                <a:rPr lang="en-US" sz="800" b="0"/>
                <a:t>(optional)</a:t>
              </a:r>
            </a:p>
          </p:txBody>
        </p:sp>
      </p:grpSp>
      <p:sp>
        <p:nvSpPr>
          <p:cNvPr id="1025060" name="Rectangle 36"/>
          <p:cNvSpPr>
            <a:spLocks noChangeArrowheads="1"/>
          </p:cNvSpPr>
          <p:nvPr/>
        </p:nvSpPr>
        <p:spPr bwMode="auto">
          <a:xfrm>
            <a:off x="4910138" y="3438525"/>
            <a:ext cx="2852737" cy="2925763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61" name="Text Box 37"/>
          <p:cNvSpPr txBox="1">
            <a:spLocks noChangeArrowheads="1"/>
          </p:cNvSpPr>
          <p:nvPr/>
        </p:nvSpPr>
        <p:spPr bwMode="auto">
          <a:xfrm>
            <a:off x="5611813" y="6246813"/>
            <a:ext cx="149701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Example Driver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254000" y="2300288"/>
            <a:ext cx="63134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/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>
                <a:solidFill>
                  <a:schemeClr val="tx2"/>
                </a:solidFill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Stratix V DDR3 1067MHz Eye-Diagram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2387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8"/>
          <p:cNvSpPr txBox="1">
            <a:spLocks noChangeArrowheads="1"/>
          </p:cNvSpPr>
          <p:nvPr/>
        </p:nvSpPr>
        <p:spPr bwMode="auto">
          <a:xfrm>
            <a:off x="304800" y="5486400"/>
            <a:ext cx="8667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i="1" kern="0" dirty="0">
                <a:solidFill>
                  <a:srgbClr val="30C1BE"/>
                </a:solidFill>
                <a:latin typeface="Arial Black" pitchFamily="34" charset="0"/>
              </a:rPr>
              <a:t>1066MHz DDR3 Performance on any pin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High-end FPGA Memory </a:t>
            </a:r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dirty="0" smtClean="0"/>
              <a:t>Highest Available Frequency &amp; Bandwidth</a:t>
            </a:r>
            <a:br>
              <a:rPr lang="en-US" dirty="0" smtClean="0"/>
            </a:br>
            <a:endParaRPr 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2133117"/>
          <a:ext cx="5879950" cy="29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/>
                <a:gridCol w="1432963"/>
                <a:gridCol w="1627586"/>
              </a:tblGrid>
              <a:tr h="77419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ALTERA</a:t>
                      </a:r>
                    </a:p>
                    <a:p>
                      <a:pPr algn="ctr"/>
                      <a:r>
                        <a:rPr lang="en-US" sz="1400" dirty="0" err="1" smtClean="0"/>
                        <a:t>Stratix</a:t>
                      </a:r>
                      <a:r>
                        <a:rPr lang="en-US" sz="1400" dirty="0" smtClean="0"/>
                        <a:t> V</a:t>
                      </a:r>
                      <a:endParaRPr lang="en-US" sz="1400" dirty="0"/>
                    </a:p>
                  </a:txBody>
                  <a:tcPr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Nearest Competitor </a:t>
                      </a:r>
                      <a:endParaRPr lang="en-US" sz="1400" dirty="0"/>
                    </a:p>
                  </a:txBody>
                  <a:tcPr anchor="b">
                    <a:solidFill>
                      <a:srgbClr val="FF0000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Max.</a:t>
                      </a:r>
                      <a:r>
                        <a:rPr lang="en-US" sz="1400" baseline="0" dirty="0" smtClean="0"/>
                        <a:t>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1066 MHz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933 MHz</a:t>
                      </a:r>
                      <a:endParaRPr lang="en-US" sz="1400" dirty="0"/>
                    </a:p>
                  </a:txBody>
                  <a:tcPr anchor="ctr"/>
                </a:tc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Max.</a:t>
                      </a:r>
                      <a:r>
                        <a:rPr lang="en-US" sz="1400" baseline="0" dirty="0" smtClean="0"/>
                        <a:t> Interface Bandwidth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921.02 </a:t>
                      </a:r>
                      <a:r>
                        <a:rPr lang="en-US" sz="1400" dirty="0" err="1" smtClean="0"/>
                        <a:t>Gbps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671.76 </a:t>
                      </a:r>
                      <a:r>
                        <a:rPr lang="en-US" sz="1400" dirty="0" err="1" smtClean="0"/>
                        <a:t>Gbps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621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Controller Efficiency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(50% Random Addresses,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50% RW turnaround)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34.13%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29.12%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Memory Bandwidth =</a:t>
                      </a:r>
                    </a:p>
                    <a:p>
                      <a:pPr algn="ctr"/>
                      <a:r>
                        <a:rPr lang="en-US" sz="1600" b="1" dirty="0" smtClean="0"/>
                        <a:t>Interface Bandwidth</a:t>
                      </a:r>
                      <a:r>
                        <a:rPr lang="en-US" sz="1600" b="1" baseline="0" dirty="0" smtClean="0"/>
                        <a:t> X Efficiency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314.34 </a:t>
                      </a:r>
                      <a:r>
                        <a:rPr lang="en-US" sz="1600" b="1" dirty="0" err="1" smtClean="0"/>
                        <a:t>Gbps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195.61 </a:t>
                      </a:r>
                      <a:r>
                        <a:rPr lang="en-US" sz="1600" b="1" dirty="0" err="1" smtClean="0"/>
                        <a:t>Gbps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2329" name="Group 47"/>
          <p:cNvGrpSpPr>
            <a:grpSpLocks/>
          </p:cNvGrpSpPr>
          <p:nvPr/>
        </p:nvGrpSpPr>
        <p:grpSpPr bwMode="auto">
          <a:xfrm rot="19800000">
            <a:off x="4691063" y="1591780"/>
            <a:ext cx="758825" cy="682625"/>
            <a:chOff x="291" y="190"/>
            <a:chExt cx="1152" cy="1152"/>
          </a:xfrm>
        </p:grpSpPr>
        <p:grpSp>
          <p:nvGrpSpPr>
            <p:cNvPr id="12335" name="Group 48"/>
            <p:cNvGrpSpPr>
              <a:grpSpLocks/>
            </p:cNvGrpSpPr>
            <p:nvPr/>
          </p:nvGrpSpPr>
          <p:grpSpPr bwMode="auto">
            <a:xfrm>
              <a:off x="291" y="190"/>
              <a:ext cx="1152" cy="1152"/>
              <a:chOff x="516" y="823"/>
              <a:chExt cx="610" cy="610"/>
            </a:xfrm>
          </p:grpSpPr>
          <p:sp>
            <p:nvSpPr>
              <p:cNvPr id="8" name="AutoShape 49"/>
              <p:cNvSpPr>
                <a:spLocks noChangeArrowheads="1"/>
              </p:cNvSpPr>
              <p:nvPr/>
            </p:nvSpPr>
            <p:spPr bwMode="auto">
              <a:xfrm>
                <a:off x="516" y="823"/>
                <a:ext cx="610" cy="610"/>
              </a:xfrm>
              <a:prstGeom prst="bevel">
                <a:avLst>
                  <a:gd name="adj" fmla="val 3009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DDDDDD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338" name="Picture 50" descr="Untitled-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80" y="923"/>
                <a:ext cx="48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36" name="Picture 51" descr="StratixV_pm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" y="708"/>
              <a:ext cx="87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28"/>
          <p:cNvSpPr txBox="1">
            <a:spLocks noChangeArrowheads="1"/>
          </p:cNvSpPr>
          <p:nvPr/>
        </p:nvSpPr>
        <p:spPr bwMode="auto">
          <a:xfrm>
            <a:off x="304800" y="5486400"/>
            <a:ext cx="8667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i="1" kern="0" dirty="0">
                <a:solidFill>
                  <a:srgbClr val="30C1BE"/>
                </a:solidFill>
                <a:latin typeface="Arial Black" pitchFamily="34" charset="0"/>
              </a:rPr>
              <a:t>61% </a:t>
            </a:r>
            <a:r>
              <a:rPr lang="en-US" sz="2000" b="1" i="1" kern="0" dirty="0">
                <a:solidFill>
                  <a:srgbClr val="30C1BE"/>
                </a:solidFill>
                <a:latin typeface="Arial Black" pitchFamily="34" charset="0"/>
              </a:rPr>
              <a:t>more memory bandwidth for X72 DDR3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79650"/>
            <a:ext cx="6400800" cy="1143000"/>
          </a:xfrm>
        </p:spPr>
        <p:txBody>
          <a:bodyPr/>
          <a:lstStyle/>
          <a:p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UniPHY</a:t>
            </a:r>
            <a:r>
              <a:rPr lang="en-US" dirty="0" smtClean="0"/>
              <a:t> 11.0: </a:t>
            </a:r>
            <a:br>
              <a:rPr lang="en-US" dirty="0" smtClean="0"/>
            </a:br>
            <a:r>
              <a:rPr lang="en-US" dirty="0" smtClean="0"/>
              <a:t>Lowest Latency PHY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FE95B0-11B4-4E94-B64D-2C696A50DB5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Interface Layers</a:t>
            </a:r>
          </a:p>
        </p:txBody>
      </p:sp>
      <p:grpSp>
        <p:nvGrpSpPr>
          <p:cNvPr id="228" name="Group 227"/>
          <p:cNvGrpSpPr/>
          <p:nvPr/>
        </p:nvGrpSpPr>
        <p:grpSpPr>
          <a:xfrm>
            <a:off x="381000" y="2209800"/>
            <a:ext cx="3962400" cy="2314846"/>
            <a:chOff x="280988" y="958850"/>
            <a:chExt cx="8556625" cy="4999038"/>
          </a:xfrm>
        </p:grpSpPr>
        <p:sp>
          <p:nvSpPr>
            <p:cNvPr id="227" name="Rectangle 226"/>
            <p:cNvSpPr/>
            <p:nvPr/>
          </p:nvSpPr>
          <p:spPr bwMode="auto">
            <a:xfrm>
              <a:off x="280988" y="958850"/>
              <a:ext cx="7653337" cy="4999038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b="1" i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FPGA</a:t>
              </a:r>
              <a:endParaRPr lang="en-US" sz="1100" b="1" i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03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8000" t="2000" r="39999" b="2000"/>
            <a:stretch>
              <a:fillRect/>
            </a:stretch>
          </p:blipFill>
          <p:spPr bwMode="auto">
            <a:xfrm>
              <a:off x="8305800" y="2362200"/>
              <a:ext cx="531813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225"/>
            <p:cNvGrpSpPr>
              <a:grpSpLocks/>
            </p:cNvGrpSpPr>
            <p:nvPr/>
          </p:nvGrpSpPr>
          <p:grpSpPr bwMode="auto">
            <a:xfrm>
              <a:off x="5257800" y="1447800"/>
              <a:ext cx="2971800" cy="4343400"/>
              <a:chOff x="5257800" y="1447800"/>
              <a:chExt cx="2971800" cy="4343400"/>
            </a:xfrm>
          </p:grpSpPr>
          <p:sp>
            <p:nvSpPr>
              <p:cNvPr id="1097" name="Rectangle 7"/>
              <p:cNvSpPr>
                <a:spLocks noChangeArrowheads="1"/>
              </p:cNvSpPr>
              <p:nvPr/>
            </p:nvSpPr>
            <p:spPr bwMode="auto">
              <a:xfrm>
                <a:off x="5562600" y="1447800"/>
                <a:ext cx="2362200" cy="4343400"/>
              </a:xfrm>
              <a:prstGeom prst="rect">
                <a:avLst/>
              </a:prstGeom>
              <a:solidFill>
                <a:srgbClr val="99CCFF">
                  <a:alpha val="10196"/>
                </a:srgbClr>
              </a:solidFill>
              <a:ln w="38100">
                <a:solidFill>
                  <a:srgbClr val="99CCFF">
                    <a:alpha val="50195"/>
                  </a:srgbClr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r>
                  <a:rPr lang="en-CA" sz="1600" i="1" dirty="0">
                    <a:solidFill>
                      <a:srgbClr val="99CCFF"/>
                    </a:solidFill>
                    <a:latin typeface="Arial Black" pitchFamily="34" charset="0"/>
                  </a:rPr>
                  <a:t>PHY</a:t>
                </a:r>
                <a:endParaRPr lang="en-US" sz="1600" i="1" dirty="0">
                  <a:solidFill>
                    <a:srgbClr val="99CC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39" name="Rectangle 7"/>
              <p:cNvSpPr>
                <a:spLocks noChangeArrowheads="1"/>
              </p:cNvSpPr>
              <p:nvPr/>
            </p:nvSpPr>
            <p:spPr bwMode="auto">
              <a:xfrm>
                <a:off x="5715000" y="2476500"/>
                <a:ext cx="1143000" cy="7540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US" sz="300" i="1" dirty="0">
                    <a:solidFill>
                      <a:srgbClr val="C00000"/>
                    </a:solidFill>
                    <a:latin typeface="Arial Black" pitchFamily="34" charset="0"/>
                  </a:rPr>
                  <a:t>Clocking</a:t>
                </a:r>
              </a:p>
            </p:txBody>
          </p:sp>
          <p:sp>
            <p:nvSpPr>
              <p:cNvPr id="187" name="Rectangle 7"/>
              <p:cNvSpPr>
                <a:spLocks noChangeArrowheads="1"/>
              </p:cNvSpPr>
              <p:nvPr/>
            </p:nvSpPr>
            <p:spPr bwMode="auto">
              <a:xfrm>
                <a:off x="5715000" y="1676400"/>
                <a:ext cx="1143000" cy="723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US" sz="300" i="1" dirty="0">
                    <a:solidFill>
                      <a:srgbClr val="C00000"/>
                    </a:solidFill>
                    <a:latin typeface="Arial Black" pitchFamily="34" charset="0"/>
                  </a:rPr>
                  <a:t>Address / Command</a:t>
                </a:r>
              </a:p>
            </p:txBody>
          </p:sp>
          <p:sp>
            <p:nvSpPr>
              <p:cNvPr id="86" name="Rectangle 7"/>
              <p:cNvSpPr>
                <a:spLocks noChangeArrowheads="1"/>
              </p:cNvSpPr>
              <p:nvPr/>
            </p:nvSpPr>
            <p:spPr bwMode="auto">
              <a:xfrm>
                <a:off x="5715000" y="4114800"/>
                <a:ext cx="1143000" cy="1066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Calibration</a:t>
                </a:r>
              </a:p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Sequencer</a:t>
                </a:r>
                <a:endParaRPr lang="en-US" sz="400" i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5791200" y="4191000"/>
              <a:ext cx="990600" cy="650875"/>
            </p:xfrm>
            <a:graphic>
              <a:graphicData uri="http://schemas.openxmlformats.org/presentationml/2006/ole">
                <p:oleObj spid="_x0000_s21506" name="Visio" r:id="rId5" imgW="6228080" imgH="4501693" progId="">
                  <p:embed/>
                </p:oleObj>
              </a:graphicData>
            </a:graphic>
          </p:graphicFrame>
          <p:grpSp>
            <p:nvGrpSpPr>
              <p:cNvPr id="3" name="Group 70"/>
              <p:cNvGrpSpPr>
                <a:grpSpLocks/>
              </p:cNvGrpSpPr>
              <p:nvPr/>
            </p:nvGrpSpPr>
            <p:grpSpPr bwMode="auto">
              <a:xfrm>
                <a:off x="6934200" y="3422650"/>
                <a:ext cx="762000" cy="381000"/>
                <a:chOff x="1828800" y="2133600"/>
                <a:chExt cx="762000" cy="381000"/>
              </a:xfrm>
            </p:grpSpPr>
            <p:sp>
              <p:nvSpPr>
                <p:cNvPr id="1245" name="Flowchart: Extract 35"/>
                <p:cNvSpPr>
                  <a:spLocks noChangeArrowheads="1"/>
                </p:cNvSpPr>
                <p:nvPr/>
              </p:nvSpPr>
              <p:spPr bwMode="auto">
                <a:xfrm rot="5400000">
                  <a:off x="2114550" y="2152650"/>
                  <a:ext cx="152400" cy="266700"/>
                </a:xfrm>
                <a:prstGeom prst="flowChartExtract">
                  <a:avLst/>
                </a:prstGeom>
                <a:solidFill>
                  <a:srgbClr val="FFFFA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246" name="Flowchart: Extract 37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14550" y="2305050"/>
                  <a:ext cx="152400" cy="266700"/>
                </a:xfrm>
                <a:prstGeom prst="flowChartExtract">
                  <a:avLst/>
                </a:prstGeom>
                <a:solidFill>
                  <a:srgbClr val="FFFFA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cxnSp>
              <p:nvCxnSpPr>
                <p:cNvPr id="1247" name="Elbow Connector 39"/>
                <p:cNvCxnSpPr>
                  <a:cxnSpLocks noChangeShapeType="1"/>
                  <a:stCxn id="1245" idx="0"/>
                  <a:endCxn id="1246" idx="2"/>
                </p:cNvCxnSpPr>
                <p:nvPr/>
              </p:nvCxnSpPr>
              <p:spPr bwMode="auto">
                <a:xfrm>
                  <a:off x="2324100" y="2286000"/>
                  <a:ext cx="1588" cy="152400"/>
                </a:xfrm>
                <a:prstGeom prst="bentConnector3">
                  <a:avLst>
                    <a:gd name="adj1" fmla="val 1079659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8" name="Straight Connector 43"/>
                <p:cNvCxnSpPr>
                  <a:cxnSpLocks noChangeShapeType="1"/>
                  <a:stCxn id="1245" idx="2"/>
                </p:cNvCxnSpPr>
                <p:nvPr/>
              </p:nvCxnSpPr>
              <p:spPr bwMode="auto">
                <a:xfrm rot="10800000">
                  <a:off x="1828800" y="2286000"/>
                  <a:ext cx="2286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9" name="Straight Connector 53"/>
                <p:cNvCxnSpPr>
                  <a:cxnSpLocks noChangeShapeType="1"/>
                  <a:stCxn id="1246" idx="0"/>
                </p:cNvCxnSpPr>
                <p:nvPr/>
              </p:nvCxnSpPr>
              <p:spPr bwMode="auto">
                <a:xfrm rot="10800000">
                  <a:off x="1828800" y="2438400"/>
                  <a:ext cx="2286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0" name="Shape 55"/>
                <p:cNvCxnSpPr>
                  <a:cxnSpLocks noChangeShapeType="1"/>
                  <a:stCxn id="1245" idx="1"/>
                </p:cNvCxnSpPr>
                <p:nvPr/>
              </p:nvCxnSpPr>
              <p:spPr bwMode="auto">
                <a:xfrm rot="16200000" flipV="1">
                  <a:off x="1952625" y="2009775"/>
                  <a:ext cx="114300" cy="361950"/>
                </a:xfrm>
                <a:prstGeom prst="bentConnector2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1" name="Straight Connector 69"/>
                <p:cNvCxnSpPr>
                  <a:cxnSpLocks noChangeShapeType="1"/>
                </p:cNvCxnSpPr>
                <p:nvPr/>
              </p:nvCxnSpPr>
              <p:spPr bwMode="auto">
                <a:xfrm>
                  <a:off x="2438400" y="2286000"/>
                  <a:ext cx="1524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" name="Group 80"/>
              <p:cNvGrpSpPr>
                <a:grpSpLocks/>
              </p:cNvGrpSpPr>
              <p:nvPr/>
            </p:nvGrpSpPr>
            <p:grpSpPr bwMode="auto">
              <a:xfrm>
                <a:off x="6934200" y="1898650"/>
                <a:ext cx="762000" cy="152400"/>
                <a:chOff x="1752600" y="2286000"/>
                <a:chExt cx="762000" cy="152400"/>
              </a:xfrm>
            </p:grpSpPr>
            <p:sp>
              <p:nvSpPr>
                <p:cNvPr id="1242" name="Flowchart: Extract 72"/>
                <p:cNvSpPr>
                  <a:spLocks noChangeArrowheads="1"/>
                </p:cNvSpPr>
                <p:nvPr/>
              </p:nvSpPr>
              <p:spPr bwMode="auto">
                <a:xfrm rot="5400000">
                  <a:off x="2038350" y="2228850"/>
                  <a:ext cx="152400" cy="266700"/>
                </a:xfrm>
                <a:prstGeom prst="flowChartExtract">
                  <a:avLst/>
                </a:prstGeom>
                <a:solidFill>
                  <a:srgbClr val="FFFFA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cxnSp>
              <p:nvCxnSpPr>
                <p:cNvPr id="1243" name="Straight Connector 75"/>
                <p:cNvCxnSpPr>
                  <a:cxnSpLocks noChangeShapeType="1"/>
                  <a:stCxn id="1242" idx="2"/>
                </p:cNvCxnSpPr>
                <p:nvPr/>
              </p:nvCxnSpPr>
              <p:spPr bwMode="auto">
                <a:xfrm rot="10800000">
                  <a:off x="1752600" y="2362200"/>
                  <a:ext cx="2286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4" name="Straight Connector 78"/>
                <p:cNvCxnSpPr>
                  <a:cxnSpLocks noChangeShapeType="1"/>
                  <a:stCxn id="1242" idx="0"/>
                </p:cNvCxnSpPr>
                <p:nvPr/>
              </p:nvCxnSpPr>
              <p:spPr bwMode="auto">
                <a:xfrm>
                  <a:off x="2247900" y="2362200"/>
                  <a:ext cx="2667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" name="Group 81"/>
              <p:cNvGrpSpPr>
                <a:grpSpLocks/>
              </p:cNvGrpSpPr>
              <p:nvPr/>
            </p:nvGrpSpPr>
            <p:grpSpPr bwMode="auto">
              <a:xfrm>
                <a:off x="6934200" y="2622550"/>
                <a:ext cx="762000" cy="152400"/>
                <a:chOff x="1752600" y="2286000"/>
                <a:chExt cx="762000" cy="152400"/>
              </a:xfrm>
            </p:grpSpPr>
            <p:sp>
              <p:nvSpPr>
                <p:cNvPr id="1239" name="Flowchart: Extract 82"/>
                <p:cNvSpPr>
                  <a:spLocks noChangeArrowheads="1"/>
                </p:cNvSpPr>
                <p:nvPr/>
              </p:nvSpPr>
              <p:spPr bwMode="auto">
                <a:xfrm rot="5400000">
                  <a:off x="2038350" y="2228850"/>
                  <a:ext cx="152400" cy="266700"/>
                </a:xfrm>
                <a:prstGeom prst="flowChartExtract">
                  <a:avLst/>
                </a:prstGeom>
                <a:solidFill>
                  <a:srgbClr val="FFFFA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cxnSp>
              <p:nvCxnSpPr>
                <p:cNvPr id="1240" name="Straight Connector 83"/>
                <p:cNvCxnSpPr>
                  <a:cxnSpLocks noChangeShapeType="1"/>
                  <a:stCxn id="1239" idx="2"/>
                </p:cNvCxnSpPr>
                <p:nvPr/>
              </p:nvCxnSpPr>
              <p:spPr bwMode="auto">
                <a:xfrm rot="10800000">
                  <a:off x="1752600" y="2362200"/>
                  <a:ext cx="2286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1" name="Straight Connector 84"/>
                <p:cNvCxnSpPr>
                  <a:cxnSpLocks noChangeShapeType="1"/>
                  <a:stCxn id="1239" idx="0"/>
                </p:cNvCxnSpPr>
                <p:nvPr/>
              </p:nvCxnSpPr>
              <p:spPr bwMode="auto">
                <a:xfrm>
                  <a:off x="2247900" y="2362200"/>
                  <a:ext cx="2667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" name="Group 185"/>
              <p:cNvGrpSpPr>
                <a:grpSpLocks/>
              </p:cNvGrpSpPr>
              <p:nvPr/>
            </p:nvGrpSpPr>
            <p:grpSpPr bwMode="auto">
              <a:xfrm>
                <a:off x="5867400" y="1790700"/>
                <a:ext cx="838200" cy="403225"/>
                <a:chOff x="4114798" y="1905000"/>
                <a:chExt cx="1155699" cy="722313"/>
              </a:xfrm>
            </p:grpSpPr>
            <p:sp>
              <p:nvSpPr>
                <p:cNvPr id="136" name="Rectangle 3"/>
                <p:cNvSpPr>
                  <a:spLocks noChangeArrowheads="1"/>
                </p:cNvSpPr>
                <p:nvPr/>
              </p:nvSpPr>
              <p:spPr bwMode="auto">
                <a:xfrm rot="16200000">
                  <a:off x="4331490" y="1688308"/>
                  <a:ext cx="722313" cy="1155699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bIns="274320"/>
                <a:lstStyle/>
                <a:p>
                  <a:pPr algn="r">
                    <a:defRPr/>
                  </a:pPr>
                  <a:endParaRPr lang="en-US" sz="1050" b="1" i="1"/>
                </a:p>
              </p:txBody>
            </p:sp>
            <p:grpSp>
              <p:nvGrpSpPr>
                <p:cNvPr id="7" name="Group 4"/>
                <p:cNvGrpSpPr>
                  <a:grpSpLocks/>
                </p:cNvGrpSpPr>
                <p:nvPr/>
              </p:nvGrpSpPr>
              <p:grpSpPr bwMode="auto">
                <a:xfrm>
                  <a:off x="4467655" y="1999160"/>
                  <a:ext cx="88214" cy="183896"/>
                  <a:chOff x="3744" y="1344"/>
                  <a:chExt cx="353" cy="576"/>
                </a:xfrm>
              </p:grpSpPr>
              <p:grpSp>
                <p:nvGrpSpPr>
                  <p:cNvPr id="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3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3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3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3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3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3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grpSp>
              <p:nvGrpSpPr>
                <p:cNvPr id="11" name="Group 14"/>
                <p:cNvGrpSpPr>
                  <a:grpSpLocks/>
                </p:cNvGrpSpPr>
                <p:nvPr/>
              </p:nvGrpSpPr>
              <p:grpSpPr bwMode="auto">
                <a:xfrm>
                  <a:off x="4468151" y="2344834"/>
                  <a:ext cx="88214" cy="183896"/>
                  <a:chOff x="3744" y="1344"/>
                  <a:chExt cx="353" cy="576"/>
                </a:xfrm>
              </p:grpSpPr>
              <p:grpSp>
                <p:nvGrpSpPr>
                  <p:cNvPr id="12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2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2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2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2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2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193" name="Rectangle 69"/>
                <p:cNvSpPr>
                  <a:spLocks noChangeArrowheads="1"/>
                </p:cNvSpPr>
                <p:nvPr/>
              </p:nvSpPr>
              <p:spPr bwMode="auto">
                <a:xfrm>
                  <a:off x="4817537" y="2305653"/>
                  <a:ext cx="418272" cy="272368"/>
                </a:xfrm>
                <a:prstGeom prst="rect">
                  <a:avLst/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576" rIns="36576" anchor="ctr"/>
                <a:lstStyle/>
                <a:p>
                  <a:pPr algn="r"/>
                  <a:r>
                    <a:rPr lang="en-US" sz="100" b="1" i="1"/>
                    <a:t>DDIO</a:t>
                  </a:r>
                </a:p>
              </p:txBody>
            </p:sp>
            <p:grpSp>
              <p:nvGrpSpPr>
                <p:cNvPr id="15" name="Group 70"/>
                <p:cNvGrpSpPr>
                  <a:grpSpLocks/>
                </p:cNvGrpSpPr>
                <p:nvPr/>
              </p:nvGrpSpPr>
              <p:grpSpPr bwMode="auto">
                <a:xfrm>
                  <a:off x="4865113" y="2350521"/>
                  <a:ext cx="88214" cy="183896"/>
                  <a:chOff x="3744" y="1344"/>
                  <a:chExt cx="353" cy="576"/>
                </a:xfrm>
              </p:grpSpPr>
              <p:grpSp>
                <p:nvGrpSpPr>
                  <p:cNvPr id="1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1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2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1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18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15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1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195" name="AutoShape 80"/>
                <p:cNvSpPr>
                  <a:spLocks noChangeArrowheads="1"/>
                </p:cNvSpPr>
                <p:nvPr/>
              </p:nvSpPr>
              <p:spPr bwMode="auto">
                <a:xfrm rot="-5400000">
                  <a:off x="4107064" y="2062396"/>
                  <a:ext cx="284375" cy="66904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196" name="AutoShape 81"/>
                <p:cNvSpPr>
                  <a:spLocks noChangeArrowheads="1"/>
                </p:cNvSpPr>
                <p:nvPr/>
              </p:nvSpPr>
              <p:spPr bwMode="auto">
                <a:xfrm rot="-5400000">
                  <a:off x="4109445" y="2399854"/>
                  <a:ext cx="284375" cy="66904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197" name="Line 83"/>
                <p:cNvSpPr>
                  <a:spLocks noChangeShapeType="1"/>
                </p:cNvSpPr>
                <p:nvPr/>
              </p:nvSpPr>
              <p:spPr bwMode="auto">
                <a:xfrm>
                  <a:off x="4283869" y="2093120"/>
                  <a:ext cx="179520" cy="46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198" name="Line 84"/>
                <p:cNvSpPr>
                  <a:spLocks noChangeShapeType="1"/>
                </p:cNvSpPr>
                <p:nvPr/>
              </p:nvSpPr>
              <p:spPr bwMode="auto">
                <a:xfrm>
                  <a:off x="4286251" y="2431256"/>
                  <a:ext cx="185370" cy="457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199" name="Rectangle 85"/>
                <p:cNvSpPr>
                  <a:spLocks noChangeArrowheads="1"/>
                </p:cNvSpPr>
                <p:nvPr/>
              </p:nvSpPr>
              <p:spPr bwMode="auto">
                <a:xfrm>
                  <a:off x="4817537" y="1984625"/>
                  <a:ext cx="418272" cy="272368"/>
                </a:xfrm>
                <a:prstGeom prst="rect">
                  <a:avLst/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576" rIns="36576" anchor="ctr"/>
                <a:lstStyle/>
                <a:p>
                  <a:pPr algn="r"/>
                  <a:r>
                    <a:rPr lang="en-US" sz="100" b="1" i="1"/>
                    <a:t>DDIO</a:t>
                  </a:r>
                </a:p>
              </p:txBody>
            </p:sp>
            <p:grpSp>
              <p:nvGrpSpPr>
                <p:cNvPr id="19" name="Group 86"/>
                <p:cNvGrpSpPr>
                  <a:grpSpLocks/>
                </p:cNvGrpSpPr>
                <p:nvPr/>
              </p:nvGrpSpPr>
              <p:grpSpPr bwMode="auto">
                <a:xfrm>
                  <a:off x="4861644" y="2025069"/>
                  <a:ext cx="88214" cy="183896"/>
                  <a:chOff x="3744" y="1344"/>
                  <a:chExt cx="353" cy="576"/>
                </a:xfrm>
              </p:grpSpPr>
              <p:grpSp>
                <p:nvGrpSpPr>
                  <p:cNvPr id="2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1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11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2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0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0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2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206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207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201" name="Line 96"/>
                <p:cNvSpPr>
                  <a:spLocks noChangeShapeType="1"/>
                </p:cNvSpPr>
                <p:nvPr/>
              </p:nvSpPr>
              <p:spPr bwMode="auto">
                <a:xfrm>
                  <a:off x="4559834" y="2097743"/>
                  <a:ext cx="292394" cy="0"/>
                </a:xfrm>
                <a:prstGeom prst="line">
                  <a:avLst/>
                </a:prstGeom>
                <a:noFill/>
                <a:ln w="3175">
                  <a:solidFill>
                    <a:srgbClr val="C10435">
                      <a:alpha val="50195"/>
                    </a:srgbClr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202" name="Line 97"/>
                <p:cNvSpPr>
                  <a:spLocks noChangeShapeType="1"/>
                </p:cNvSpPr>
                <p:nvPr/>
              </p:nvSpPr>
              <p:spPr bwMode="auto">
                <a:xfrm>
                  <a:off x="4563303" y="2435834"/>
                  <a:ext cx="295863" cy="0"/>
                </a:xfrm>
                <a:prstGeom prst="line">
                  <a:avLst/>
                </a:prstGeom>
                <a:noFill/>
                <a:ln w="3175">
                  <a:solidFill>
                    <a:srgbClr val="C10435">
                      <a:alpha val="50195"/>
                    </a:srgbClr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</p:grpSp>
          <p:sp>
            <p:nvSpPr>
              <p:cNvPr id="240" name="Rectangle 7"/>
              <p:cNvSpPr>
                <a:spLocks noChangeArrowheads="1"/>
              </p:cNvSpPr>
              <p:nvPr/>
            </p:nvSpPr>
            <p:spPr bwMode="auto">
              <a:xfrm>
                <a:off x="5715000" y="3276600"/>
                <a:ext cx="1143000" cy="76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US" sz="300" i="1" dirty="0">
                    <a:solidFill>
                      <a:srgbClr val="C00000"/>
                    </a:solidFill>
                    <a:latin typeface="Arial Black" pitchFamily="34" charset="0"/>
                  </a:rPr>
                  <a:t>Data Path</a:t>
                </a:r>
              </a:p>
            </p:txBody>
          </p:sp>
          <p:grpSp>
            <p:nvGrpSpPr>
              <p:cNvPr id="23" name="Group 300"/>
              <p:cNvGrpSpPr>
                <a:grpSpLocks/>
              </p:cNvGrpSpPr>
              <p:nvPr/>
            </p:nvGrpSpPr>
            <p:grpSpPr bwMode="auto">
              <a:xfrm>
                <a:off x="5861050" y="3403600"/>
                <a:ext cx="838200" cy="403225"/>
                <a:chOff x="4191000" y="2057400"/>
                <a:chExt cx="838200" cy="403224"/>
              </a:xfrm>
            </p:grpSpPr>
            <p:sp>
              <p:nvSpPr>
                <p:cNvPr id="242" name="Rectangle 3"/>
                <p:cNvSpPr>
                  <a:spLocks noChangeArrowheads="1"/>
                </p:cNvSpPr>
                <p:nvPr/>
              </p:nvSpPr>
              <p:spPr bwMode="auto">
                <a:xfrm rot="16200000">
                  <a:off x="4408488" y="1839912"/>
                  <a:ext cx="403224" cy="8382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bIns="274320"/>
                <a:lstStyle/>
                <a:p>
                  <a:pPr algn="r">
                    <a:defRPr/>
                  </a:pPr>
                  <a:endParaRPr lang="en-US" sz="1050" b="1" i="1"/>
                </a:p>
              </p:txBody>
            </p:sp>
            <p:sp>
              <p:nvSpPr>
                <p:cNvPr id="1134" name="Rectangle 69"/>
                <p:cNvSpPr>
                  <a:spLocks noChangeArrowheads="1"/>
                </p:cNvSpPr>
                <p:nvPr/>
              </p:nvSpPr>
              <p:spPr bwMode="auto">
                <a:xfrm>
                  <a:off x="4229192" y="2283442"/>
                  <a:ext cx="395196" cy="152047"/>
                </a:xfrm>
                <a:prstGeom prst="rect">
                  <a:avLst/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576" rIns="36576" anchor="ctr"/>
                <a:lstStyle/>
                <a:p>
                  <a:r>
                    <a:rPr lang="en-US" sz="100" b="1" i="1"/>
                    <a:t>FIFO</a:t>
                  </a:r>
                </a:p>
              </p:txBody>
            </p:sp>
            <p:grpSp>
              <p:nvGrpSpPr>
                <p:cNvPr id="24" name="Group 4"/>
                <p:cNvGrpSpPr>
                  <a:grpSpLocks/>
                </p:cNvGrpSpPr>
                <p:nvPr/>
              </p:nvGrpSpPr>
              <p:grpSpPr bwMode="auto">
                <a:xfrm>
                  <a:off x="4446918" y="2109963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2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88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89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2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8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8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2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8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8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grpSp>
              <p:nvGrpSpPr>
                <p:cNvPr id="28" name="Group 14"/>
                <p:cNvGrpSpPr>
                  <a:grpSpLocks/>
                </p:cNvGrpSpPr>
                <p:nvPr/>
              </p:nvGrpSpPr>
              <p:grpSpPr bwMode="auto">
                <a:xfrm>
                  <a:off x="4530622" y="2302932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2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79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8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7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7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3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75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7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grpSp>
              <p:nvGrpSpPr>
                <p:cNvPr id="64" name="Group 70"/>
                <p:cNvGrpSpPr>
                  <a:grpSpLocks/>
                </p:cNvGrpSpPr>
                <p:nvPr/>
              </p:nvGrpSpPr>
              <p:grpSpPr bwMode="auto">
                <a:xfrm>
                  <a:off x="4894728" y="2306107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65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7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71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6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68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69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6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6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6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138" name="AutoShape 80"/>
                <p:cNvSpPr>
                  <a:spLocks noChangeArrowheads="1"/>
                </p:cNvSpPr>
                <p:nvPr/>
              </p:nvSpPr>
              <p:spPr bwMode="auto">
                <a:xfrm rot="-5400000">
                  <a:off x="4209141" y="2139677"/>
                  <a:ext cx="158749" cy="48524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139" name="Line 83"/>
                <p:cNvSpPr>
                  <a:spLocks noChangeShapeType="1"/>
                </p:cNvSpPr>
                <p:nvPr/>
              </p:nvSpPr>
              <p:spPr bwMode="auto">
                <a:xfrm>
                  <a:off x="4313623" y="2162416"/>
                  <a:ext cx="130201" cy="2581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140" name="Rectangle 85"/>
                <p:cNvSpPr>
                  <a:spLocks noChangeArrowheads="1"/>
                </p:cNvSpPr>
                <p:nvPr/>
              </p:nvSpPr>
              <p:spPr bwMode="auto">
                <a:xfrm>
                  <a:off x="4700679" y="2101850"/>
                  <a:ext cx="303362" cy="152047"/>
                </a:xfrm>
                <a:prstGeom prst="rect">
                  <a:avLst/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576" rIns="36576" anchor="ctr"/>
                <a:lstStyle/>
                <a:p>
                  <a:pPr algn="r"/>
                  <a:r>
                    <a:rPr lang="en-US" sz="100" b="1" i="1"/>
                    <a:t>DDIO</a:t>
                  </a:r>
                </a:p>
              </p:txBody>
            </p:sp>
            <p:grpSp>
              <p:nvGrpSpPr>
                <p:cNvPr id="68" name="Group 86"/>
                <p:cNvGrpSpPr>
                  <a:grpSpLocks/>
                </p:cNvGrpSpPr>
                <p:nvPr/>
              </p:nvGrpSpPr>
              <p:grpSpPr bwMode="auto">
                <a:xfrm>
                  <a:off x="4732669" y="2124426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6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61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62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7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5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6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7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57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58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142" name="Line 96"/>
                <p:cNvSpPr>
                  <a:spLocks noChangeShapeType="1"/>
                </p:cNvSpPr>
                <p:nvPr/>
              </p:nvSpPr>
              <p:spPr bwMode="auto">
                <a:xfrm>
                  <a:off x="4513774" y="2164997"/>
                  <a:ext cx="212066" cy="0"/>
                </a:xfrm>
                <a:prstGeom prst="line">
                  <a:avLst/>
                </a:prstGeom>
                <a:noFill/>
                <a:ln w="3175">
                  <a:solidFill>
                    <a:srgbClr val="C10435">
                      <a:alpha val="50195"/>
                    </a:srgbClr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14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652021" y="2351352"/>
                  <a:ext cx="214582" cy="0"/>
                </a:xfrm>
                <a:prstGeom prst="line">
                  <a:avLst/>
                </a:prstGeom>
                <a:noFill/>
                <a:ln w="3175">
                  <a:solidFill>
                    <a:srgbClr val="C10435">
                      <a:alpha val="50195"/>
                    </a:srgbClr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grpSp>
              <p:nvGrpSpPr>
                <p:cNvPr id="72" name="Group 14"/>
                <p:cNvGrpSpPr>
                  <a:grpSpLocks/>
                </p:cNvGrpSpPr>
                <p:nvPr/>
              </p:nvGrpSpPr>
              <p:grpSpPr bwMode="auto">
                <a:xfrm>
                  <a:off x="4447278" y="2302932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7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5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5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50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51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7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4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49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</p:grpSp>
          <p:grpSp>
            <p:nvGrpSpPr>
              <p:cNvPr id="76" name="Group 312"/>
              <p:cNvGrpSpPr>
                <a:grpSpLocks/>
              </p:cNvGrpSpPr>
              <p:nvPr/>
            </p:nvGrpSpPr>
            <p:grpSpPr bwMode="auto">
              <a:xfrm>
                <a:off x="5864225" y="2578100"/>
                <a:ext cx="838200" cy="428625"/>
                <a:chOff x="4221480" y="2285999"/>
                <a:chExt cx="838200" cy="428625"/>
              </a:xfrm>
            </p:grpSpPr>
            <p:sp>
              <p:nvSpPr>
                <p:cNvPr id="189" name="Rectangle 3"/>
                <p:cNvSpPr>
                  <a:spLocks noChangeArrowheads="1"/>
                </p:cNvSpPr>
                <p:nvPr/>
              </p:nvSpPr>
              <p:spPr bwMode="auto">
                <a:xfrm rot="16200000">
                  <a:off x="4426267" y="2081212"/>
                  <a:ext cx="428625" cy="838200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bIns="274320"/>
                <a:lstStyle/>
                <a:p>
                  <a:pPr algn="r">
                    <a:defRPr/>
                  </a:pPr>
                  <a:endParaRPr lang="en-US" sz="1050" b="1" i="1"/>
                </a:p>
              </p:txBody>
            </p:sp>
            <p:sp>
              <p:nvSpPr>
                <p:cNvPr id="1112" name="Rectangle 85"/>
                <p:cNvSpPr>
                  <a:spLocks noChangeArrowheads="1"/>
                </p:cNvSpPr>
                <p:nvPr/>
              </p:nvSpPr>
              <p:spPr bwMode="auto">
                <a:xfrm>
                  <a:off x="4731159" y="2330450"/>
                  <a:ext cx="303362" cy="152047"/>
                </a:xfrm>
                <a:prstGeom prst="rect">
                  <a:avLst/>
                </a:prstGeom>
                <a:solidFill>
                  <a:srgbClr val="DDDDDD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576" rIns="36576" anchor="ctr"/>
                <a:lstStyle/>
                <a:p>
                  <a:pPr algn="r"/>
                  <a:r>
                    <a:rPr lang="en-US" sz="100" b="1" i="1"/>
                    <a:t>DDIO</a:t>
                  </a:r>
                </a:p>
              </p:txBody>
            </p:sp>
            <p:grpSp>
              <p:nvGrpSpPr>
                <p:cNvPr id="77" name="Group 86"/>
                <p:cNvGrpSpPr>
                  <a:grpSpLocks/>
                </p:cNvGrpSpPr>
                <p:nvPr/>
              </p:nvGrpSpPr>
              <p:grpSpPr bwMode="auto">
                <a:xfrm>
                  <a:off x="4763149" y="2353026"/>
                  <a:ext cx="63979" cy="102658"/>
                  <a:chOff x="3744" y="1344"/>
                  <a:chExt cx="353" cy="576"/>
                </a:xfrm>
              </p:grpSpPr>
              <p:grpSp>
                <p:nvGrpSpPr>
                  <p:cNvPr id="7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3744" y="1344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31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32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7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3792" y="1440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3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80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3840" y="1536"/>
                    <a:ext cx="257" cy="384"/>
                    <a:chOff x="3552" y="2592"/>
                    <a:chExt cx="256" cy="384"/>
                  </a:xfrm>
                </p:grpSpPr>
                <p:sp>
                  <p:nvSpPr>
                    <p:cNvPr id="1127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592"/>
                      <a:ext cx="256" cy="38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100"/>
                    </a:p>
                  </p:txBody>
                </p:sp>
                <p:sp>
                  <p:nvSpPr>
                    <p:cNvPr id="1128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637" y="2891"/>
                      <a:ext cx="86" cy="85"/>
                    </a:xfrm>
                    <a:custGeom>
                      <a:avLst/>
                      <a:gdLst>
                        <a:gd name="T0" fmla="*/ 0 w 96"/>
                        <a:gd name="T1" fmla="*/ 4 h 96"/>
                        <a:gd name="T2" fmla="*/ 4 w 96"/>
                        <a:gd name="T3" fmla="*/ 0 h 96"/>
                        <a:gd name="T4" fmla="*/ 4 w 96"/>
                        <a:gd name="T5" fmla="*/ 4 h 96"/>
                        <a:gd name="T6" fmla="*/ 0 w 96"/>
                        <a:gd name="T7" fmla="*/ 4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96"/>
                        <a:gd name="T13" fmla="*/ 0 h 96"/>
                        <a:gd name="T14" fmla="*/ 96 w 96"/>
                        <a:gd name="T15" fmla="*/ 96 h 9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96" h="96">
                          <a:moveTo>
                            <a:pt x="0" y="96"/>
                          </a:moveTo>
                          <a:lnTo>
                            <a:pt x="48" y="0"/>
                          </a:lnTo>
                          <a:lnTo>
                            <a:pt x="96" y="96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</p:grpSp>
            <p:sp>
              <p:nvSpPr>
                <p:cNvPr id="1114" name="Line 96"/>
                <p:cNvSpPr>
                  <a:spLocks noChangeShapeType="1"/>
                </p:cNvSpPr>
                <p:nvPr/>
              </p:nvSpPr>
              <p:spPr bwMode="auto">
                <a:xfrm>
                  <a:off x="4295299" y="2393156"/>
                  <a:ext cx="461021" cy="441"/>
                </a:xfrm>
                <a:prstGeom prst="line">
                  <a:avLst/>
                </a:prstGeom>
                <a:noFill/>
                <a:ln w="3175">
                  <a:solidFill>
                    <a:srgbClr val="C10435">
                      <a:alpha val="50195"/>
                    </a:srgbClr>
                  </a:solidFill>
                  <a:round/>
                  <a:headEnd type="none" w="sm" len="sm"/>
                  <a:tailEnd type="triangle" w="sm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grpSp>
              <p:nvGrpSpPr>
                <p:cNvPr id="81" name="Group 311"/>
                <p:cNvGrpSpPr>
                  <a:grpSpLocks/>
                </p:cNvGrpSpPr>
                <p:nvPr/>
              </p:nvGrpSpPr>
              <p:grpSpPr bwMode="auto">
                <a:xfrm>
                  <a:off x="4345306" y="2581274"/>
                  <a:ext cx="593407" cy="104777"/>
                  <a:chOff x="4292918" y="2607468"/>
                  <a:chExt cx="593407" cy="104777"/>
                </a:xfrm>
              </p:grpSpPr>
              <p:sp>
                <p:nvSpPr>
                  <p:cNvPr id="111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292918" y="2607468"/>
                    <a:ext cx="193357" cy="2382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 type="none" w="sm" len="sm"/>
                    <a:tailEnd type="triangle" w="sm" len="med"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1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481037" y="2609849"/>
                    <a:ext cx="193357" cy="2382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 type="none" w="sm" len="sm"/>
                    <a:tailEnd type="triangle" w="sm" len="med"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1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671536" y="2612231"/>
                    <a:ext cx="193357" cy="2382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 type="none" w="sm" len="sm"/>
                    <a:tailEnd type="triangle" w="sm" len="med"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1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857276" y="2614612"/>
                    <a:ext cx="29049" cy="1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20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7730" y="2612232"/>
                    <a:ext cx="1" cy="97631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21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7230" y="2614613"/>
                    <a:ext cx="1" cy="97631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22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3399" y="2609851"/>
                    <a:ext cx="1" cy="97631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  <p:sp>
                <p:nvSpPr>
                  <p:cNvPr id="1123" name="Line 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86324" y="2614614"/>
                    <a:ext cx="1" cy="97631"/>
                  </a:xfrm>
                  <a:prstGeom prst="line">
                    <a:avLst/>
                  </a:prstGeom>
                  <a:noFill/>
                  <a:ln w="3175">
                    <a:solidFill>
                      <a:srgbClr val="C10435">
                        <a:alpha val="50195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/>
                  </a:p>
                </p:txBody>
              </p:sp>
            </p:grpSp>
          </p:grpSp>
          <p:sp>
            <p:nvSpPr>
              <p:cNvPr id="314" name="Rectangle 7"/>
              <p:cNvSpPr>
                <a:spLocks noChangeArrowheads="1"/>
              </p:cNvSpPr>
              <p:nvPr/>
            </p:nvSpPr>
            <p:spPr bwMode="auto">
              <a:xfrm>
                <a:off x="6934200" y="1676400"/>
                <a:ext cx="838200" cy="3505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US" sz="300" i="1" dirty="0">
                    <a:solidFill>
                      <a:srgbClr val="C00000"/>
                    </a:solidFill>
                    <a:latin typeface="Arial Black" pitchFamily="34" charset="0"/>
                  </a:rPr>
                  <a:t>I/O Buffers</a:t>
                </a: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 rot="16200000">
                <a:off x="5181600" y="3352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AFI</a:t>
                </a: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 rot="16200000">
                <a:off x="7772400" y="3352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PCB</a:t>
                </a:r>
              </a:p>
            </p:txBody>
          </p:sp>
        </p:grpSp>
        <p:grpSp>
          <p:nvGrpSpPr>
            <p:cNvPr id="82" name="Group 223"/>
            <p:cNvGrpSpPr>
              <a:grpSpLocks/>
            </p:cNvGrpSpPr>
            <p:nvPr/>
          </p:nvGrpSpPr>
          <p:grpSpPr bwMode="auto">
            <a:xfrm>
              <a:off x="381000" y="1447800"/>
              <a:ext cx="2514600" cy="4343400"/>
              <a:chOff x="381000" y="1447800"/>
              <a:chExt cx="2514600" cy="4343400"/>
            </a:xfrm>
          </p:grpSpPr>
          <p:sp>
            <p:nvSpPr>
              <p:cNvPr id="1071" name="Rectangle 7"/>
              <p:cNvSpPr>
                <a:spLocks noChangeArrowheads="1"/>
              </p:cNvSpPr>
              <p:nvPr/>
            </p:nvSpPr>
            <p:spPr bwMode="auto">
              <a:xfrm>
                <a:off x="685800" y="1447800"/>
                <a:ext cx="2209800" cy="4343400"/>
              </a:xfrm>
              <a:prstGeom prst="rect">
                <a:avLst/>
              </a:prstGeom>
              <a:solidFill>
                <a:srgbClr val="99CCFF">
                  <a:alpha val="10196"/>
                </a:srgbClr>
              </a:solidFill>
              <a:ln w="38100">
                <a:solidFill>
                  <a:srgbClr val="99CCFF">
                    <a:alpha val="50195"/>
                  </a:srgbClr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r>
                  <a:rPr lang="en-CA" sz="1600" i="1" dirty="0">
                    <a:solidFill>
                      <a:srgbClr val="99CCFF"/>
                    </a:solidFill>
                    <a:latin typeface="Arial Black" pitchFamily="34" charset="0"/>
                  </a:rPr>
                  <a:t>Front End</a:t>
                </a:r>
                <a:endParaRPr lang="en-US" sz="1600" i="1" dirty="0">
                  <a:solidFill>
                    <a:srgbClr val="99CCFF"/>
                  </a:solidFill>
                  <a:latin typeface="Arial Black" pitchFamily="34" charset="0"/>
                </a:endParaRPr>
              </a:p>
            </p:txBody>
          </p:sp>
          <p:cxnSp>
            <p:nvCxnSpPr>
              <p:cNvPr id="1072" name="Straight Connector 456"/>
              <p:cNvCxnSpPr>
                <a:cxnSpLocks noChangeShapeType="1"/>
              </p:cNvCxnSpPr>
              <p:nvPr/>
            </p:nvCxnSpPr>
            <p:spPr bwMode="auto">
              <a:xfrm>
                <a:off x="838200" y="2819400"/>
                <a:ext cx="1066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73" name="Straight Connector 458"/>
              <p:cNvCxnSpPr>
                <a:cxnSpLocks noChangeShapeType="1"/>
                <a:endCxn id="1078" idx="0"/>
              </p:cNvCxnSpPr>
              <p:nvPr/>
            </p:nvCxnSpPr>
            <p:spPr bwMode="auto">
              <a:xfrm>
                <a:off x="838200" y="3581400"/>
                <a:ext cx="1447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74" name="Straight Connector 459"/>
              <p:cNvCxnSpPr>
                <a:cxnSpLocks noChangeShapeType="1"/>
              </p:cNvCxnSpPr>
              <p:nvPr/>
            </p:nvCxnSpPr>
            <p:spPr bwMode="auto">
              <a:xfrm>
                <a:off x="838200" y="4343400"/>
                <a:ext cx="10668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8" name="Rectangle 317"/>
              <p:cNvSpPr/>
              <p:nvPr/>
            </p:nvSpPr>
            <p:spPr bwMode="auto">
              <a:xfrm rot="16200000">
                <a:off x="304800" y="2590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Avalon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 rot="16200000">
                <a:off x="304800" y="3352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Avalon</a:t>
                </a: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 rot="16200000">
                <a:off x="304800" y="4114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Avalon</a:t>
                </a:r>
              </a:p>
            </p:txBody>
          </p:sp>
          <p:sp>
            <p:nvSpPr>
              <p:cNvPr id="1078" name="Rectangle 418"/>
              <p:cNvSpPr>
                <a:spLocks noChangeArrowheads="1"/>
              </p:cNvSpPr>
              <p:nvPr/>
            </p:nvSpPr>
            <p:spPr bwMode="auto">
              <a:xfrm rot="-5400000">
                <a:off x="1828800" y="3429000"/>
                <a:ext cx="1219200" cy="304800"/>
              </a:xfrm>
              <a:prstGeom prst="rect">
                <a:avLst/>
              </a:prstGeom>
              <a:solidFill>
                <a:srgbClr val="99CC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900"/>
                  <a:t>Arbiter</a:t>
                </a:r>
              </a:p>
            </p:txBody>
          </p:sp>
          <p:sp>
            <p:nvSpPr>
              <p:cNvPr id="1079" name="Rectangle 408"/>
              <p:cNvSpPr>
                <a:spLocks noChangeArrowheads="1"/>
              </p:cNvSpPr>
              <p:nvPr/>
            </p:nvSpPr>
            <p:spPr bwMode="auto">
              <a:xfrm rot="-5400000">
                <a:off x="1178719" y="2751931"/>
                <a:ext cx="361950" cy="96838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cmd6</a:t>
                </a:r>
              </a:p>
            </p:txBody>
          </p:sp>
          <p:sp>
            <p:nvSpPr>
              <p:cNvPr id="1080" name="Rectangle 410"/>
              <p:cNvSpPr>
                <a:spLocks noChangeArrowheads="1"/>
              </p:cNvSpPr>
              <p:nvPr/>
            </p:nvSpPr>
            <p:spPr bwMode="auto">
              <a:xfrm rot="-5400000">
                <a:off x="1304925" y="2752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cmd5</a:t>
                </a:r>
              </a:p>
            </p:txBody>
          </p:sp>
          <p:sp>
            <p:nvSpPr>
              <p:cNvPr id="1081" name="Rectangle 411"/>
              <p:cNvSpPr>
                <a:spLocks noChangeArrowheads="1"/>
              </p:cNvSpPr>
              <p:nvPr/>
            </p:nvSpPr>
            <p:spPr bwMode="auto">
              <a:xfrm rot="-5400000">
                <a:off x="1431925" y="2752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cmd4</a:t>
                </a:r>
              </a:p>
            </p:txBody>
          </p:sp>
          <p:sp>
            <p:nvSpPr>
              <p:cNvPr id="1082" name="Rectangle 420"/>
              <p:cNvSpPr>
                <a:spLocks noChangeArrowheads="1"/>
              </p:cNvSpPr>
              <p:nvPr/>
            </p:nvSpPr>
            <p:spPr bwMode="auto">
              <a:xfrm rot="-5400000">
                <a:off x="734218" y="2748757"/>
                <a:ext cx="595313" cy="127000"/>
              </a:xfrm>
              <a:prstGeom prst="rect">
                <a:avLst/>
              </a:prstGeom>
              <a:solidFill>
                <a:srgbClr val="99CC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Avalon-ST/MM AXI</a:t>
                </a:r>
                <a:br>
                  <a:rPr lang="en-US" sz="100"/>
                </a:br>
                <a:r>
                  <a:rPr lang="en-US" sz="100"/>
                  <a:t>Input Adaptor</a:t>
                </a:r>
              </a:p>
            </p:txBody>
          </p:sp>
          <p:sp>
            <p:nvSpPr>
              <p:cNvPr id="1083" name="Rectangle 421"/>
              <p:cNvSpPr>
                <a:spLocks noChangeArrowheads="1"/>
              </p:cNvSpPr>
              <p:nvPr/>
            </p:nvSpPr>
            <p:spPr bwMode="auto">
              <a:xfrm rot="-5400000">
                <a:off x="1052513" y="2752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cmd7</a:t>
                </a:r>
              </a:p>
            </p:txBody>
          </p:sp>
          <p:sp>
            <p:nvSpPr>
              <p:cNvPr id="1084" name="Rectangle 442"/>
              <p:cNvSpPr>
                <a:spLocks noChangeArrowheads="1"/>
              </p:cNvSpPr>
              <p:nvPr/>
            </p:nvSpPr>
            <p:spPr bwMode="auto">
              <a:xfrm rot="-5400000">
                <a:off x="1178719" y="3513931"/>
                <a:ext cx="361950" cy="96838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cmd6</a:t>
                </a:r>
              </a:p>
            </p:txBody>
          </p:sp>
          <p:sp>
            <p:nvSpPr>
              <p:cNvPr id="1085" name="Rectangle 443"/>
              <p:cNvSpPr>
                <a:spLocks noChangeArrowheads="1"/>
              </p:cNvSpPr>
              <p:nvPr/>
            </p:nvSpPr>
            <p:spPr bwMode="auto">
              <a:xfrm rot="-5400000">
                <a:off x="1304925" y="3514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cmd5</a:t>
                </a:r>
              </a:p>
            </p:txBody>
          </p:sp>
          <p:sp>
            <p:nvSpPr>
              <p:cNvPr id="1086" name="Rectangle 444"/>
              <p:cNvSpPr>
                <a:spLocks noChangeArrowheads="1"/>
              </p:cNvSpPr>
              <p:nvPr/>
            </p:nvSpPr>
            <p:spPr bwMode="auto">
              <a:xfrm rot="-5400000">
                <a:off x="1431925" y="3514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cmd4</a:t>
                </a:r>
              </a:p>
            </p:txBody>
          </p:sp>
          <p:sp>
            <p:nvSpPr>
              <p:cNvPr id="1087" name="Rectangle 445"/>
              <p:cNvSpPr>
                <a:spLocks noChangeArrowheads="1"/>
              </p:cNvSpPr>
              <p:nvPr/>
            </p:nvSpPr>
            <p:spPr bwMode="auto">
              <a:xfrm rot="-5400000">
                <a:off x="734218" y="3510757"/>
                <a:ext cx="595313" cy="127000"/>
              </a:xfrm>
              <a:prstGeom prst="rect">
                <a:avLst/>
              </a:prstGeom>
              <a:solidFill>
                <a:srgbClr val="99CC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Avalon-ST/MM AXI</a:t>
                </a:r>
                <a:br>
                  <a:rPr lang="en-US" sz="100"/>
                </a:br>
                <a:r>
                  <a:rPr lang="en-US" sz="100"/>
                  <a:t>Input Adaptor</a:t>
                </a:r>
              </a:p>
            </p:txBody>
          </p:sp>
          <p:sp>
            <p:nvSpPr>
              <p:cNvPr id="1088" name="Rectangle 446"/>
              <p:cNvSpPr>
                <a:spLocks noChangeArrowheads="1"/>
              </p:cNvSpPr>
              <p:nvPr/>
            </p:nvSpPr>
            <p:spPr bwMode="auto">
              <a:xfrm rot="-5400000">
                <a:off x="1052513" y="3514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cmd7</a:t>
                </a:r>
              </a:p>
            </p:txBody>
          </p:sp>
          <p:sp>
            <p:nvSpPr>
              <p:cNvPr id="1089" name="Rectangle 450"/>
              <p:cNvSpPr>
                <a:spLocks noChangeArrowheads="1"/>
              </p:cNvSpPr>
              <p:nvPr/>
            </p:nvSpPr>
            <p:spPr bwMode="auto">
              <a:xfrm rot="-5400000">
                <a:off x="1178719" y="4275931"/>
                <a:ext cx="361950" cy="96838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cmd6</a:t>
                </a:r>
              </a:p>
            </p:txBody>
          </p:sp>
          <p:sp>
            <p:nvSpPr>
              <p:cNvPr id="1090" name="Rectangle 451"/>
              <p:cNvSpPr>
                <a:spLocks noChangeArrowheads="1"/>
              </p:cNvSpPr>
              <p:nvPr/>
            </p:nvSpPr>
            <p:spPr bwMode="auto">
              <a:xfrm rot="-5400000">
                <a:off x="1304925" y="4276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cmd5</a:t>
                </a:r>
              </a:p>
            </p:txBody>
          </p:sp>
          <p:sp>
            <p:nvSpPr>
              <p:cNvPr id="1091" name="Rectangle 452"/>
              <p:cNvSpPr>
                <a:spLocks noChangeArrowheads="1"/>
              </p:cNvSpPr>
              <p:nvPr/>
            </p:nvSpPr>
            <p:spPr bwMode="auto">
              <a:xfrm rot="-5400000">
                <a:off x="1431925" y="4276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cmd4</a:t>
                </a:r>
              </a:p>
            </p:txBody>
          </p:sp>
          <p:sp>
            <p:nvSpPr>
              <p:cNvPr id="1092" name="Rectangle 453"/>
              <p:cNvSpPr>
                <a:spLocks noChangeArrowheads="1"/>
              </p:cNvSpPr>
              <p:nvPr/>
            </p:nvSpPr>
            <p:spPr bwMode="auto">
              <a:xfrm rot="-5400000">
                <a:off x="734218" y="4272757"/>
                <a:ext cx="595313" cy="127000"/>
              </a:xfrm>
              <a:prstGeom prst="rect">
                <a:avLst/>
              </a:prstGeom>
              <a:solidFill>
                <a:srgbClr val="99CC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Avalon-ST/MM AXI</a:t>
                </a:r>
                <a:br>
                  <a:rPr lang="en-US" sz="100"/>
                </a:br>
                <a:r>
                  <a:rPr lang="en-US" sz="100"/>
                  <a:t>Input Adaptor</a:t>
                </a:r>
              </a:p>
            </p:txBody>
          </p:sp>
          <p:sp>
            <p:nvSpPr>
              <p:cNvPr id="1093" name="Rectangle 454"/>
              <p:cNvSpPr>
                <a:spLocks noChangeArrowheads="1"/>
              </p:cNvSpPr>
              <p:nvPr/>
            </p:nvSpPr>
            <p:spPr bwMode="auto">
              <a:xfrm rot="-5400000">
                <a:off x="1052513" y="4276725"/>
                <a:ext cx="361950" cy="95250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"/>
                  <a:t>cmd7</a:t>
                </a:r>
              </a:p>
            </p:txBody>
          </p:sp>
          <p:cxnSp>
            <p:nvCxnSpPr>
              <p:cNvPr id="1094" name="Straight Connector 474"/>
              <p:cNvCxnSpPr>
                <a:cxnSpLocks noChangeShapeType="1"/>
              </p:cNvCxnSpPr>
              <p:nvPr/>
            </p:nvCxnSpPr>
            <p:spPr bwMode="auto">
              <a:xfrm rot="5400000">
                <a:off x="1143000" y="3581400"/>
                <a:ext cx="1524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77" name="Rectangle 7"/>
              <p:cNvSpPr>
                <a:spLocks noChangeArrowheads="1"/>
              </p:cNvSpPr>
              <p:nvPr/>
            </p:nvSpPr>
            <p:spPr bwMode="auto">
              <a:xfrm>
                <a:off x="838200" y="2438400"/>
                <a:ext cx="1219200" cy="2590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Command Queues</a:t>
                </a:r>
                <a:endParaRPr lang="en-US" sz="400" i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78" name="Rectangle 7"/>
              <p:cNvSpPr>
                <a:spLocks noChangeArrowheads="1"/>
              </p:cNvSpPr>
              <p:nvPr/>
            </p:nvSpPr>
            <p:spPr bwMode="auto">
              <a:xfrm>
                <a:off x="2133600" y="2438400"/>
                <a:ext cx="609600" cy="2590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Arbiter</a:t>
                </a:r>
                <a:endParaRPr lang="en-US" sz="400" i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83" name="Group 224"/>
            <p:cNvGrpSpPr>
              <a:grpSpLocks/>
            </p:cNvGrpSpPr>
            <p:nvPr/>
          </p:nvGrpSpPr>
          <p:grpSpPr bwMode="auto">
            <a:xfrm>
              <a:off x="2819400" y="1447800"/>
              <a:ext cx="2514600" cy="4343400"/>
              <a:chOff x="2819400" y="1447800"/>
              <a:chExt cx="2514600" cy="4343400"/>
            </a:xfrm>
          </p:grpSpPr>
          <p:sp>
            <p:nvSpPr>
              <p:cNvPr id="1034" name="Rectangle 7"/>
              <p:cNvSpPr>
                <a:spLocks noChangeArrowheads="1"/>
              </p:cNvSpPr>
              <p:nvPr/>
            </p:nvSpPr>
            <p:spPr bwMode="auto">
              <a:xfrm>
                <a:off x="3124200" y="1447800"/>
                <a:ext cx="2209800" cy="4343400"/>
              </a:xfrm>
              <a:prstGeom prst="rect">
                <a:avLst/>
              </a:prstGeom>
              <a:solidFill>
                <a:srgbClr val="99CCFF">
                  <a:alpha val="10196"/>
                </a:srgbClr>
              </a:solidFill>
              <a:ln w="38100">
                <a:solidFill>
                  <a:srgbClr val="99CCFF">
                    <a:alpha val="50195"/>
                  </a:srgbClr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r>
                  <a:rPr lang="en-CA" sz="1600" i="1" dirty="0">
                    <a:solidFill>
                      <a:srgbClr val="99CCFF"/>
                    </a:solidFill>
                    <a:latin typeface="Arial Black" pitchFamily="34" charset="0"/>
                  </a:rPr>
                  <a:t>Controller</a:t>
                </a:r>
                <a:endParaRPr lang="en-US" sz="1600" i="1" dirty="0">
                  <a:solidFill>
                    <a:srgbClr val="99CC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 rot="16200000">
                <a:off x="2743200" y="3352800"/>
                <a:ext cx="533400" cy="381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27432" tIns="9144" rIns="27432" bIns="9144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accent5">
                        <a:lumMod val="50000"/>
                      </a:schemeClr>
                    </a:solidFill>
                  </a:rPr>
                  <a:t>Avalon</a:t>
                </a:r>
              </a:p>
            </p:txBody>
          </p:sp>
          <p:grpSp>
            <p:nvGrpSpPr>
              <p:cNvPr id="84" name="Group 405"/>
              <p:cNvGrpSpPr>
                <a:grpSpLocks/>
              </p:cNvGrpSpPr>
              <p:nvPr/>
            </p:nvGrpSpPr>
            <p:grpSpPr bwMode="auto">
              <a:xfrm>
                <a:off x="3276600" y="3200400"/>
                <a:ext cx="1895475" cy="685800"/>
                <a:chOff x="8077200" y="1371600"/>
                <a:chExt cx="1263316" cy="457200"/>
              </a:xfrm>
            </p:grpSpPr>
            <p:sp>
              <p:nvSpPr>
                <p:cNvPr id="1039" name="Line 8"/>
                <p:cNvSpPr>
                  <a:spLocks noChangeShapeType="1"/>
                </p:cNvSpPr>
                <p:nvPr/>
              </p:nvSpPr>
              <p:spPr bwMode="auto">
                <a:xfrm>
                  <a:off x="8077200" y="1581651"/>
                  <a:ext cx="697581" cy="0"/>
                </a:xfrm>
                <a:prstGeom prst="line">
                  <a:avLst/>
                </a:prstGeom>
                <a:noFill/>
                <a:ln w="317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040" name="Rectangle 325"/>
                <p:cNvSpPr>
                  <a:spLocks noChangeArrowheads="1"/>
                </p:cNvSpPr>
                <p:nvPr/>
              </p:nvSpPr>
              <p:spPr bwMode="auto">
                <a:xfrm rot="-5400000">
                  <a:off x="8253287" y="1554455"/>
                  <a:ext cx="241634" cy="63918"/>
                </a:xfrm>
                <a:prstGeom prst="rect">
                  <a:avLst/>
                </a:prstGeom>
                <a:solidFill>
                  <a:srgbClr val="FFFF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cmd6</a:t>
                  </a:r>
                </a:p>
              </p:txBody>
            </p:sp>
            <p:grpSp>
              <p:nvGrpSpPr>
                <p:cNvPr id="85" name="Group 10"/>
                <p:cNvGrpSpPr>
                  <a:grpSpLocks/>
                </p:cNvGrpSpPr>
                <p:nvPr/>
              </p:nvGrpSpPr>
              <p:grpSpPr bwMode="auto">
                <a:xfrm rot="5400000">
                  <a:off x="8971673" y="1322095"/>
                  <a:ext cx="63918" cy="289259"/>
                  <a:chOff x="2145" y="2440"/>
                  <a:chExt cx="272" cy="1234"/>
                </a:xfrm>
              </p:grpSpPr>
              <p:sp>
                <p:nvSpPr>
                  <p:cNvPr id="1067" name="Rectangle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64" y="2921"/>
                    <a:ext cx="1234" cy="272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100"/>
                      <a:t>cmd1</a:t>
                    </a:r>
                  </a:p>
                </p:txBody>
              </p:sp>
              <p:sp>
                <p:nvSpPr>
                  <p:cNvPr id="10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2757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69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2513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70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2192" y="3008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</p:grpSp>
            <p:sp>
              <p:nvSpPr>
                <p:cNvPr id="1042" name="Rectangle 327"/>
                <p:cNvSpPr>
                  <a:spLocks noChangeArrowheads="1"/>
                </p:cNvSpPr>
                <p:nvPr/>
              </p:nvSpPr>
              <p:spPr bwMode="auto">
                <a:xfrm rot="-5400000">
                  <a:off x="8337634" y="1554580"/>
                  <a:ext cx="241634" cy="63667"/>
                </a:xfrm>
                <a:prstGeom prst="rect">
                  <a:avLst/>
                </a:prstGeom>
                <a:solidFill>
                  <a:srgbClr val="FFFF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cmd5</a:t>
                  </a:r>
                </a:p>
              </p:txBody>
            </p:sp>
            <p:sp>
              <p:nvSpPr>
                <p:cNvPr id="1043" name="Rectangle 328"/>
                <p:cNvSpPr>
                  <a:spLocks noChangeArrowheads="1"/>
                </p:cNvSpPr>
                <p:nvPr/>
              </p:nvSpPr>
              <p:spPr bwMode="auto">
                <a:xfrm rot="-5400000">
                  <a:off x="8422105" y="1554580"/>
                  <a:ext cx="241634" cy="63667"/>
                </a:xfrm>
                <a:prstGeom prst="rect">
                  <a:avLst/>
                </a:prstGeom>
                <a:solidFill>
                  <a:srgbClr val="FFFF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cmd4</a:t>
                  </a:r>
                </a:p>
              </p:txBody>
            </p:sp>
            <p:grpSp>
              <p:nvGrpSpPr>
                <p:cNvPr id="87" name="Group 17"/>
                <p:cNvGrpSpPr>
                  <a:grpSpLocks/>
                </p:cNvGrpSpPr>
                <p:nvPr/>
              </p:nvGrpSpPr>
              <p:grpSpPr bwMode="auto">
                <a:xfrm rot="5400000">
                  <a:off x="8971798" y="1399172"/>
                  <a:ext cx="63667" cy="289259"/>
                  <a:chOff x="2145" y="2440"/>
                  <a:chExt cx="272" cy="1234"/>
                </a:xfrm>
              </p:grpSpPr>
              <p:sp>
                <p:nvSpPr>
                  <p:cNvPr id="1063" name="Rectangle 35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64" y="2921"/>
                    <a:ext cx="1234" cy="272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100"/>
                      <a:t>cmd3</a:t>
                    </a:r>
                  </a:p>
                </p:txBody>
              </p:sp>
              <p:sp>
                <p:nvSpPr>
                  <p:cNvPr id="1064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2757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65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2513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66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2192" y="3008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</p:grpSp>
            <p:grpSp>
              <p:nvGrpSpPr>
                <p:cNvPr id="88" name="Group 22"/>
                <p:cNvGrpSpPr>
                  <a:grpSpLocks/>
                </p:cNvGrpSpPr>
                <p:nvPr/>
              </p:nvGrpSpPr>
              <p:grpSpPr bwMode="auto">
                <a:xfrm rot="5400000">
                  <a:off x="8971798" y="1476375"/>
                  <a:ext cx="63667" cy="289259"/>
                  <a:chOff x="2145" y="2440"/>
                  <a:chExt cx="272" cy="1234"/>
                </a:xfrm>
              </p:grpSpPr>
              <p:sp>
                <p:nvSpPr>
                  <p:cNvPr id="1059" name="Rectangle 34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64" y="2921"/>
                    <a:ext cx="1234" cy="272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100"/>
                      <a:t>cmd2</a:t>
                    </a:r>
                  </a:p>
                </p:txBody>
              </p:sp>
              <p:sp>
                <p:nvSpPr>
                  <p:cNvPr id="1060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2757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61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2513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62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2192" y="3008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</p:grpSp>
            <p:grpSp>
              <p:nvGrpSpPr>
                <p:cNvPr id="89" name="Group 27"/>
                <p:cNvGrpSpPr>
                  <a:grpSpLocks/>
                </p:cNvGrpSpPr>
                <p:nvPr/>
              </p:nvGrpSpPr>
              <p:grpSpPr bwMode="auto">
                <a:xfrm rot="5400000">
                  <a:off x="8971798" y="1553828"/>
                  <a:ext cx="63667" cy="289259"/>
                  <a:chOff x="2145" y="2440"/>
                  <a:chExt cx="272" cy="1234"/>
                </a:xfrm>
              </p:grpSpPr>
              <p:sp>
                <p:nvSpPr>
                  <p:cNvPr id="1055" name="Rectangle 34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664" y="2921"/>
                    <a:ext cx="1234" cy="272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r>
                      <a:rPr lang="en-US" sz="100"/>
                      <a:t>cmd0</a:t>
                    </a:r>
                  </a:p>
                </p:txBody>
              </p:sp>
              <p:sp>
                <p:nvSpPr>
                  <p:cNvPr id="1056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2757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57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2513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  <p:sp>
                <p:nvSpPr>
                  <p:cNvPr id="1058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2192" y="3008"/>
                    <a:ext cx="177" cy="177"/>
                  </a:xfrm>
                  <a:prstGeom prst="rect">
                    <a:avLst/>
                  </a:prstGeom>
                  <a:solidFill>
                    <a:srgbClr val="C0C0C0"/>
                  </a:solidFill>
                  <a:ln w="31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algn="ctr"/>
                    <a:endParaRPr lang="en-US" sz="100"/>
                  </a:p>
                </p:txBody>
              </p:sp>
            </p:grpSp>
            <p:sp>
              <p:nvSpPr>
                <p:cNvPr id="1047" name="Line 35"/>
                <p:cNvSpPr>
                  <a:spLocks noChangeShapeType="1"/>
                </p:cNvSpPr>
                <p:nvPr/>
              </p:nvSpPr>
              <p:spPr bwMode="auto">
                <a:xfrm>
                  <a:off x="8790572" y="1588670"/>
                  <a:ext cx="29578" cy="2807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048" name="Rectangle 336"/>
                <p:cNvSpPr>
                  <a:spLocks noChangeArrowheads="1"/>
                </p:cNvSpPr>
                <p:nvPr/>
              </p:nvSpPr>
              <p:spPr bwMode="auto">
                <a:xfrm rot="-5400000">
                  <a:off x="9094871" y="1543301"/>
                  <a:ext cx="321845" cy="72691"/>
                </a:xfrm>
                <a:prstGeom prst="rect">
                  <a:avLst/>
                </a:prstGeom>
                <a:solidFill>
                  <a:srgbClr val="DDDDDD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Scheduler/Arbitrator</a:t>
                  </a:r>
                </a:p>
              </p:txBody>
            </p:sp>
            <p:sp>
              <p:nvSpPr>
                <p:cNvPr id="1049" name="Line 37"/>
                <p:cNvSpPr>
                  <a:spLocks noChangeShapeType="1"/>
                </p:cNvSpPr>
                <p:nvPr/>
              </p:nvSpPr>
              <p:spPr bwMode="auto">
                <a:xfrm>
                  <a:off x="9291638" y="1580899"/>
                  <a:ext cx="4887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050" name="Rectangle 338"/>
                <p:cNvSpPr>
                  <a:spLocks noChangeArrowheads="1"/>
                </p:cNvSpPr>
                <p:nvPr/>
              </p:nvSpPr>
              <p:spPr bwMode="auto">
                <a:xfrm rot="-5400000">
                  <a:off x="8470232" y="1552074"/>
                  <a:ext cx="421105" cy="84221"/>
                </a:xfrm>
                <a:prstGeom prst="rect">
                  <a:avLst/>
                </a:prstGeom>
                <a:solidFill>
                  <a:srgbClr val="99CC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DDR Command Generator</a:t>
                  </a:r>
                  <a:br>
                    <a:rPr lang="en-US" sz="100"/>
                  </a:br>
                  <a:r>
                    <a:rPr lang="en-US" sz="100"/>
                    <a:t>(Burst Adaptor)</a:t>
                  </a:r>
                </a:p>
              </p:txBody>
            </p:sp>
            <p:sp>
              <p:nvSpPr>
                <p:cNvPr id="1051" name="Rectangle 339"/>
                <p:cNvSpPr>
                  <a:spLocks noChangeArrowheads="1"/>
                </p:cNvSpPr>
                <p:nvPr/>
              </p:nvSpPr>
              <p:spPr bwMode="auto">
                <a:xfrm>
                  <a:off x="8783053" y="1371600"/>
                  <a:ext cx="401053" cy="457200"/>
                </a:xfrm>
                <a:prstGeom prst="rect">
                  <a:avLst/>
                </a:prstGeom>
                <a:noFill/>
                <a:ln w="3175">
                  <a:solidFill>
                    <a:srgbClr val="C0C0C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r>
                    <a:rPr lang="en-US" sz="100" i="1">
                      <a:solidFill>
                        <a:schemeClr val="bg2"/>
                      </a:solidFill>
                    </a:rPr>
                    <a:t>TBP Command Pool</a:t>
                  </a:r>
                </a:p>
              </p:txBody>
            </p:sp>
            <p:sp>
              <p:nvSpPr>
                <p:cNvPr id="1052" name="Rectangle 340"/>
                <p:cNvSpPr>
                  <a:spLocks noChangeArrowheads="1"/>
                </p:cNvSpPr>
                <p:nvPr/>
              </p:nvSpPr>
              <p:spPr bwMode="auto">
                <a:xfrm rot="-5400000">
                  <a:off x="7956884" y="1552074"/>
                  <a:ext cx="397042" cy="84221"/>
                </a:xfrm>
                <a:prstGeom prst="rect">
                  <a:avLst/>
                </a:prstGeom>
                <a:solidFill>
                  <a:srgbClr val="99CC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Avalon-ST/MM AXI</a:t>
                  </a:r>
                  <a:br>
                    <a:rPr lang="en-US" sz="100"/>
                  </a:br>
                  <a:r>
                    <a:rPr lang="en-US" sz="100"/>
                    <a:t>Input Adaptor</a:t>
                  </a:r>
                </a:p>
              </p:txBody>
            </p:sp>
            <p:sp>
              <p:nvSpPr>
                <p:cNvPr id="1053" name="Rectangle 341"/>
                <p:cNvSpPr>
                  <a:spLocks noChangeArrowheads="1"/>
                </p:cNvSpPr>
                <p:nvPr/>
              </p:nvSpPr>
              <p:spPr bwMode="auto">
                <a:xfrm rot="-5400000">
                  <a:off x="8168816" y="1554455"/>
                  <a:ext cx="241634" cy="63918"/>
                </a:xfrm>
                <a:prstGeom prst="rect">
                  <a:avLst/>
                </a:prstGeom>
                <a:solidFill>
                  <a:srgbClr val="FFFFFF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"/>
                    <a:t>cmd7</a:t>
                  </a:r>
                </a:p>
              </p:txBody>
            </p:sp>
            <p:sp>
              <p:nvSpPr>
                <p:cNvPr id="1054" name="Rectangle 342"/>
                <p:cNvSpPr>
                  <a:spLocks noChangeArrowheads="1"/>
                </p:cNvSpPr>
                <p:nvPr/>
              </p:nvSpPr>
              <p:spPr bwMode="auto">
                <a:xfrm>
                  <a:off x="8233611" y="1371600"/>
                  <a:ext cx="360947" cy="457200"/>
                </a:xfrm>
                <a:prstGeom prst="rect">
                  <a:avLst/>
                </a:prstGeom>
                <a:noFill/>
                <a:ln w="3175">
                  <a:solidFill>
                    <a:srgbClr val="C0C0C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r>
                    <a:rPr lang="en-US" sz="100" i="1">
                      <a:solidFill>
                        <a:schemeClr val="bg2"/>
                      </a:solidFill>
                    </a:rPr>
                    <a:t>Command Queue</a:t>
                  </a:r>
                </a:p>
              </p:txBody>
            </p:sp>
          </p:grpSp>
          <p:sp>
            <p:nvSpPr>
              <p:cNvPr id="479" name="Rectangle 7"/>
              <p:cNvSpPr>
                <a:spLocks noChangeArrowheads="1"/>
              </p:cNvSpPr>
              <p:nvPr/>
            </p:nvSpPr>
            <p:spPr bwMode="auto">
              <a:xfrm>
                <a:off x="3276600" y="3048000"/>
                <a:ext cx="838200" cy="1295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Command </a:t>
                </a:r>
              </a:p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Queue</a:t>
                </a:r>
                <a:endParaRPr lang="en-US" sz="400" i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80" name="Rectangle 7"/>
              <p:cNvSpPr>
                <a:spLocks noChangeArrowheads="1"/>
              </p:cNvSpPr>
              <p:nvPr/>
            </p:nvSpPr>
            <p:spPr bwMode="auto">
              <a:xfrm>
                <a:off x="4267200" y="3048000"/>
                <a:ext cx="838200" cy="1295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10001"/>
                </a:schemeClr>
              </a:solidFill>
              <a:ln w="1270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b"/>
              <a:lstStyle/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Command</a:t>
                </a:r>
                <a:b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</a:b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Ordering</a:t>
                </a:r>
              </a:p>
              <a:p>
                <a:pPr>
                  <a:defRPr/>
                </a:pPr>
                <a:r>
                  <a:rPr lang="en-CA" sz="400" i="1" dirty="0">
                    <a:solidFill>
                      <a:srgbClr val="C00000"/>
                    </a:solidFill>
                    <a:latin typeface="Arial Black" pitchFamily="34" charset="0"/>
                  </a:rPr>
                  <a:t>Logic</a:t>
                </a:r>
                <a:endParaRPr lang="en-US" sz="400" i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229" name="Rectangle 3"/>
          <p:cNvSpPr txBox="1">
            <a:spLocks noChangeArrowheads="1"/>
          </p:cNvSpPr>
          <p:nvPr/>
        </p:nvSpPr>
        <p:spPr bwMode="auto">
          <a:xfrm>
            <a:off x="4495800" y="1371600"/>
            <a:ext cx="464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Re-architected Memory PHY, Controller, and Multi Ported Front End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PHY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–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UniPHY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Controller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High Performance Memory Controller II (HPMC II) version 11.0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Multi Ported Front End-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Hardened for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V/Cyclone V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Re-architecture Goals: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Improve ease-of-use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pitchFamily="2" charset="2"/>
                <a:sym typeface="Wingdings" pitchFamily="2" charset="2"/>
              </a:rPr>
              <a:t>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faster learning, ramp up, and use of the core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Maximize performance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pitchFamily="2" charset="2"/>
                <a:sym typeface="Wingdings" pitchFamily="2" charset="2"/>
              </a:rPr>
              <a:t>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higher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Fmax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robust timing closure, lower latency, higher efficiency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Improve quality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Symbol" pitchFamily="18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F787F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 pitchFamily="2" charset="2"/>
                <a:sym typeface="Wingdings" pitchFamily="2" charset="2"/>
              </a:rPr>
              <a:t>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get you more features, faster time to market at the highest quality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82AB4A3-D9C2-467E-854A-CCA930AE7DAD}" type="slidenum">
              <a:rPr lang="en-US" sz="900">
                <a:cs typeface="Arial" charset="0"/>
              </a:rPr>
              <a:pPr/>
              <a:t>8</a:t>
            </a:fld>
            <a:endParaRPr lang="en-US" sz="900" dirty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UniPHY</a:t>
            </a:r>
            <a:r>
              <a:rPr lang="en-US" dirty="0" smtClean="0"/>
              <a:t> Architecture (</a:t>
            </a:r>
            <a:r>
              <a:rPr lang="en-US" dirty="0" err="1" smtClean="0"/>
              <a:t>Stratix</a:t>
            </a:r>
            <a:r>
              <a:rPr lang="en-US" dirty="0" smtClean="0"/>
              <a:t> V)</a:t>
            </a:r>
          </a:p>
        </p:txBody>
      </p:sp>
      <p:sp>
        <p:nvSpPr>
          <p:cNvPr id="1841505" name="Text Box 353"/>
          <p:cNvSpPr txBox="1">
            <a:spLocks noChangeArrowheads="1"/>
          </p:cNvSpPr>
          <p:nvPr/>
        </p:nvSpPr>
        <p:spPr bwMode="auto">
          <a:xfrm>
            <a:off x="304800" y="5431971"/>
            <a:ext cx="8672513" cy="8164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75000"/>
            </a:pPr>
            <a:r>
              <a:rPr lang="en-US" sz="2800" b="1" i="1" dirty="0" smtClean="0">
                <a:solidFill>
                  <a:schemeClr val="accent2"/>
                </a:solidFill>
                <a:cs typeface="Arial" charset="0"/>
              </a:rPr>
              <a:t>Hardened </a:t>
            </a:r>
            <a:r>
              <a:rPr lang="en-US" sz="2800" b="1" i="1" dirty="0">
                <a:solidFill>
                  <a:schemeClr val="accent2"/>
                </a:solidFill>
                <a:cs typeface="Arial" charset="0"/>
              </a:rPr>
              <a:t>read/write path </a:t>
            </a:r>
            <a:r>
              <a:rPr lang="en-US" sz="2800" b="1" i="1" dirty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 </a:t>
            </a:r>
            <a: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/>
            </a:r>
            <a:b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</a:br>
            <a: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Built-in timing </a:t>
            </a:r>
            <a:r>
              <a:rPr lang="en-US" sz="2800" b="1" i="1" dirty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closure at </a:t>
            </a:r>
            <a:r>
              <a:rPr lang="en-US" sz="2800" b="1" i="1" dirty="0" smtClean="0">
                <a:solidFill>
                  <a:schemeClr val="accent2"/>
                </a:solidFill>
                <a:sym typeface="Wingdings" pitchFamily="2" charset="2"/>
              </a:rPr>
              <a:t>1066</a:t>
            </a:r>
            <a: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 MHz</a:t>
            </a:r>
          </a:p>
        </p:txBody>
      </p:sp>
      <p:sp>
        <p:nvSpPr>
          <p:cNvPr id="6280" name="AutoShape 3"/>
          <p:cNvSpPr>
            <a:spLocks noChangeAspect="1" noChangeArrowheads="1" noTextEdit="1"/>
          </p:cNvSpPr>
          <p:nvPr/>
        </p:nvSpPr>
        <p:spPr bwMode="auto">
          <a:xfrm>
            <a:off x="228600" y="1295400"/>
            <a:ext cx="42672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4238" y="1666875"/>
            <a:ext cx="974725" cy="3041650"/>
            <a:chOff x="3785" y="1405"/>
            <a:chExt cx="460" cy="1435"/>
          </a:xfrm>
        </p:grpSpPr>
        <p:sp>
          <p:nvSpPr>
            <p:cNvPr id="6576" name="Rectangle 5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7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5" y="1405"/>
              <a:ext cx="460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8" name="Rectangle 7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9" name="Rectangle 8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82" name="Rectangle 9"/>
          <p:cNvSpPr>
            <a:spLocks noChangeArrowheads="1"/>
          </p:cNvSpPr>
          <p:nvPr/>
        </p:nvSpPr>
        <p:spPr bwMode="auto">
          <a:xfrm>
            <a:off x="1182688" y="3060700"/>
            <a:ext cx="379412" cy="223838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3" name="Rectangle 10"/>
          <p:cNvSpPr>
            <a:spLocks noChangeArrowheads="1"/>
          </p:cNvSpPr>
          <p:nvPr/>
        </p:nvSpPr>
        <p:spPr bwMode="auto">
          <a:xfrm>
            <a:off x="1260475" y="3098800"/>
            <a:ext cx="209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DLL</a:t>
            </a:r>
            <a:endParaRPr lang="en-US" sz="2000" dirty="0">
              <a:cs typeface="Arial" charset="0"/>
            </a:endParaRPr>
          </a:p>
        </p:txBody>
      </p:sp>
      <p:sp>
        <p:nvSpPr>
          <p:cNvPr id="6284" name="Rectangle 11"/>
          <p:cNvSpPr>
            <a:spLocks noChangeArrowheads="1"/>
          </p:cNvSpPr>
          <p:nvPr/>
        </p:nvSpPr>
        <p:spPr bwMode="auto">
          <a:xfrm>
            <a:off x="1155700" y="1933575"/>
            <a:ext cx="423863" cy="4191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5" name="Rectangle 12"/>
          <p:cNvSpPr>
            <a:spLocks noChangeArrowheads="1"/>
          </p:cNvSpPr>
          <p:nvPr/>
        </p:nvSpPr>
        <p:spPr bwMode="auto">
          <a:xfrm>
            <a:off x="1270000" y="2087563"/>
            <a:ext cx="203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PLL</a:t>
            </a:r>
            <a:endParaRPr lang="en-US" sz="2000" dirty="0"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43113" y="2103438"/>
            <a:ext cx="1408112" cy="2571750"/>
            <a:chOff x="4332" y="1611"/>
            <a:chExt cx="664" cy="1213"/>
          </a:xfrm>
        </p:grpSpPr>
        <p:sp>
          <p:nvSpPr>
            <p:cNvPr id="6572" name="Rectangle 14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7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612"/>
              <a:ext cx="664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4" name="Rectangle 16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5" name="Rectangle 17"/>
            <p:cNvSpPr>
              <a:spLocks noChangeArrowheads="1"/>
            </p:cNvSpPr>
            <p:nvPr/>
          </p:nvSpPr>
          <p:spPr bwMode="auto">
            <a:xfrm>
              <a:off x="4332" y="1612"/>
              <a:ext cx="664" cy="12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87" name="Rectangle 18"/>
          <p:cNvSpPr>
            <a:spLocks noChangeArrowheads="1"/>
          </p:cNvSpPr>
          <p:nvPr/>
        </p:nvSpPr>
        <p:spPr bwMode="auto">
          <a:xfrm>
            <a:off x="2101850" y="4314825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8" name="Rectangle 19"/>
          <p:cNvSpPr>
            <a:spLocks noChangeArrowheads="1"/>
          </p:cNvSpPr>
          <p:nvPr/>
        </p:nvSpPr>
        <p:spPr bwMode="auto">
          <a:xfrm>
            <a:off x="2270125" y="4352925"/>
            <a:ext cx="920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Address/cmd path</a:t>
            </a:r>
            <a:endParaRPr lang="en-US" sz="2000" dirty="0">
              <a:cs typeface="Arial" charset="0"/>
            </a:endParaRPr>
          </a:p>
        </p:txBody>
      </p:sp>
      <p:sp>
        <p:nvSpPr>
          <p:cNvPr id="6289" name="Rectangle 20"/>
          <p:cNvSpPr>
            <a:spLocks noChangeArrowheads="1"/>
          </p:cNvSpPr>
          <p:nvPr/>
        </p:nvSpPr>
        <p:spPr bwMode="auto">
          <a:xfrm>
            <a:off x="2101850" y="3981450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0" name="Rectangle 21"/>
          <p:cNvSpPr>
            <a:spLocks noChangeArrowheads="1"/>
          </p:cNvSpPr>
          <p:nvPr/>
        </p:nvSpPr>
        <p:spPr bwMode="auto">
          <a:xfrm>
            <a:off x="2455863" y="401955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Read Path</a:t>
            </a:r>
            <a:endParaRPr lang="en-US" sz="2000" dirty="0">
              <a:cs typeface="Arial" charset="0"/>
            </a:endParaRPr>
          </a:p>
        </p:txBody>
      </p:sp>
      <p:sp>
        <p:nvSpPr>
          <p:cNvPr id="6291" name="Rectangle 22"/>
          <p:cNvSpPr>
            <a:spLocks noChangeArrowheads="1"/>
          </p:cNvSpPr>
          <p:nvPr/>
        </p:nvSpPr>
        <p:spPr bwMode="auto">
          <a:xfrm>
            <a:off x="2101850" y="3724275"/>
            <a:ext cx="1235075" cy="220663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2" name="Rectangle 23"/>
          <p:cNvSpPr>
            <a:spLocks noChangeArrowheads="1"/>
          </p:cNvSpPr>
          <p:nvPr/>
        </p:nvSpPr>
        <p:spPr bwMode="auto">
          <a:xfrm>
            <a:off x="2465388" y="3762375"/>
            <a:ext cx="520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Write path</a:t>
            </a:r>
            <a:endParaRPr lang="en-US" sz="2000" dirty="0">
              <a:cs typeface="Arial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01850" y="2703513"/>
            <a:ext cx="546100" cy="185737"/>
            <a:chOff x="4360" y="1894"/>
            <a:chExt cx="257" cy="88"/>
          </a:xfrm>
        </p:grpSpPr>
        <p:sp>
          <p:nvSpPr>
            <p:cNvPr id="6568" name="Rectangle 25"/>
            <p:cNvSpPr>
              <a:spLocks noChangeArrowheads="1"/>
            </p:cNvSpPr>
            <p:nvPr/>
          </p:nvSpPr>
          <p:spPr bwMode="auto">
            <a:xfrm>
              <a:off x="4360" y="1894"/>
              <a:ext cx="257" cy="8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69" name="Picture 2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0" y="1894"/>
              <a:ext cx="2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0" name="Rectangle 27"/>
            <p:cNvSpPr>
              <a:spLocks noChangeArrowheads="1"/>
            </p:cNvSpPr>
            <p:nvPr/>
          </p:nvSpPr>
          <p:spPr bwMode="auto">
            <a:xfrm>
              <a:off x="4360" y="1894"/>
              <a:ext cx="257" cy="8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1" name="Rectangle 28"/>
            <p:cNvSpPr>
              <a:spLocks noChangeArrowheads="1"/>
            </p:cNvSpPr>
            <p:nvPr/>
          </p:nvSpPr>
          <p:spPr bwMode="auto">
            <a:xfrm>
              <a:off x="4360" y="1894"/>
              <a:ext cx="257" cy="8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94" name="Rectangle 29"/>
          <p:cNvSpPr>
            <a:spLocks noChangeArrowheads="1"/>
          </p:cNvSpPr>
          <p:nvPr/>
        </p:nvSpPr>
        <p:spPr bwMode="auto">
          <a:xfrm>
            <a:off x="2165350" y="2736850"/>
            <a:ext cx="430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Mimic path</a:t>
            </a:r>
            <a:endParaRPr lang="en-US" sz="2000" dirty="0">
              <a:cs typeface="Arial" charset="0"/>
            </a:endParaRPr>
          </a:p>
        </p:txBody>
      </p:sp>
      <p:sp>
        <p:nvSpPr>
          <p:cNvPr id="6295" name="Rectangle 30"/>
          <p:cNvSpPr>
            <a:spLocks noChangeArrowheads="1"/>
          </p:cNvSpPr>
          <p:nvPr/>
        </p:nvSpPr>
        <p:spPr bwMode="auto">
          <a:xfrm>
            <a:off x="2092325" y="2224088"/>
            <a:ext cx="544513" cy="2032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6" name="Rectangle 31"/>
          <p:cNvSpPr>
            <a:spLocks noChangeArrowheads="1"/>
          </p:cNvSpPr>
          <p:nvPr/>
        </p:nvSpPr>
        <p:spPr bwMode="auto">
          <a:xfrm>
            <a:off x="2152650" y="22606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Re</a:t>
            </a:r>
            <a:endParaRPr lang="en-US" sz="2000" dirty="0">
              <a:cs typeface="Arial" charset="0"/>
            </a:endParaRPr>
          </a:p>
        </p:txBody>
      </p:sp>
      <p:sp>
        <p:nvSpPr>
          <p:cNvPr id="6297" name="Rectangle 32"/>
          <p:cNvSpPr>
            <a:spLocks noChangeArrowheads="1"/>
          </p:cNvSpPr>
          <p:nvPr/>
        </p:nvSpPr>
        <p:spPr bwMode="auto">
          <a:xfrm>
            <a:off x="2278063" y="2260600"/>
            <a:ext cx="333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-</a:t>
            </a:r>
            <a:endParaRPr lang="en-US" sz="2000" dirty="0">
              <a:cs typeface="Arial" charset="0"/>
            </a:endParaRPr>
          </a:p>
        </p:txBody>
      </p:sp>
      <p:sp>
        <p:nvSpPr>
          <p:cNvPr id="6298" name="Rectangle 33"/>
          <p:cNvSpPr>
            <a:spLocks noChangeArrowheads="1"/>
          </p:cNvSpPr>
          <p:nvPr/>
        </p:nvSpPr>
        <p:spPr bwMode="auto">
          <a:xfrm>
            <a:off x="2312988" y="2260600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config</a:t>
            </a:r>
            <a:endParaRPr lang="en-US" sz="2000" dirty="0">
              <a:cs typeface="Arial" charset="0"/>
            </a:endParaRPr>
          </a:p>
        </p:txBody>
      </p:sp>
      <p:sp>
        <p:nvSpPr>
          <p:cNvPr id="6299" name="Rectangle 34"/>
          <p:cNvSpPr>
            <a:spLocks noChangeArrowheads="1"/>
          </p:cNvSpPr>
          <p:nvPr/>
        </p:nvSpPr>
        <p:spPr bwMode="auto">
          <a:xfrm>
            <a:off x="949325" y="1720850"/>
            <a:ext cx="579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I/O Structure</a:t>
            </a:r>
            <a:endParaRPr lang="en-US" sz="2000" dirty="0">
              <a:cs typeface="Arial" charset="0"/>
            </a:endParaRPr>
          </a:p>
        </p:txBody>
      </p:sp>
      <p:sp>
        <p:nvSpPr>
          <p:cNvPr id="6300" name="Rectangle 35"/>
          <p:cNvSpPr>
            <a:spLocks noChangeArrowheads="1"/>
          </p:cNvSpPr>
          <p:nvPr/>
        </p:nvSpPr>
        <p:spPr bwMode="auto">
          <a:xfrm>
            <a:off x="1150938" y="2484438"/>
            <a:ext cx="417512" cy="1651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01" name="Rectangle 36"/>
          <p:cNvSpPr>
            <a:spLocks noChangeArrowheads="1"/>
          </p:cNvSpPr>
          <p:nvPr/>
        </p:nvSpPr>
        <p:spPr bwMode="auto">
          <a:xfrm>
            <a:off x="1181100" y="2519363"/>
            <a:ext cx="363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cs typeface="Arial" charset="0"/>
              </a:rPr>
              <a:t>Clock gen</a:t>
            </a:r>
            <a:endParaRPr lang="en-US" sz="2000" dirty="0">
              <a:cs typeface="Arial" charset="0"/>
            </a:endParaRPr>
          </a:p>
        </p:txBody>
      </p:sp>
      <p:sp>
        <p:nvSpPr>
          <p:cNvPr id="6302" name="Line 37"/>
          <p:cNvSpPr>
            <a:spLocks noChangeShapeType="1"/>
          </p:cNvSpPr>
          <p:nvPr/>
        </p:nvSpPr>
        <p:spPr bwMode="auto">
          <a:xfrm>
            <a:off x="1011238" y="2544763"/>
            <a:ext cx="0" cy="255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3" name="Line 38"/>
          <p:cNvSpPr>
            <a:spLocks noChangeShapeType="1"/>
          </p:cNvSpPr>
          <p:nvPr/>
        </p:nvSpPr>
        <p:spPr bwMode="auto">
          <a:xfrm>
            <a:off x="1011238" y="2800350"/>
            <a:ext cx="109061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4" name="Freeform 39"/>
          <p:cNvSpPr>
            <a:spLocks noEditPoints="1"/>
          </p:cNvSpPr>
          <p:nvPr/>
        </p:nvSpPr>
        <p:spPr bwMode="auto">
          <a:xfrm>
            <a:off x="1579563" y="2011363"/>
            <a:ext cx="382587" cy="68262"/>
          </a:xfrm>
          <a:custGeom>
            <a:avLst/>
            <a:gdLst>
              <a:gd name="T0" fmla="*/ 0 w 181"/>
              <a:gd name="T1" fmla="*/ 2147483647 h 32"/>
              <a:gd name="T2" fmla="*/ 2147483647 w 181"/>
              <a:gd name="T3" fmla="*/ 2147483647 h 32"/>
              <a:gd name="T4" fmla="*/ 2147483647 w 181"/>
              <a:gd name="T5" fmla="*/ 2147483647 h 32"/>
              <a:gd name="T6" fmla="*/ 0 w 181"/>
              <a:gd name="T7" fmla="*/ 2147483647 h 32"/>
              <a:gd name="T8" fmla="*/ 0 w 181"/>
              <a:gd name="T9" fmla="*/ 2147483647 h 32"/>
              <a:gd name="T10" fmla="*/ 2147483647 w 181"/>
              <a:gd name="T11" fmla="*/ 0 h 32"/>
              <a:gd name="T12" fmla="*/ 2147483647 w 181"/>
              <a:gd name="T13" fmla="*/ 2147483647 h 32"/>
              <a:gd name="T14" fmla="*/ 2147483647 w 181"/>
              <a:gd name="T15" fmla="*/ 2147483647 h 32"/>
              <a:gd name="T16" fmla="*/ 2147483647 w 181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32"/>
              <a:gd name="T29" fmla="*/ 181 w 181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32">
                <a:moveTo>
                  <a:pt x="0" y="11"/>
                </a:moveTo>
                <a:lnTo>
                  <a:pt x="159" y="11"/>
                </a:lnTo>
                <a:lnTo>
                  <a:pt x="159" y="22"/>
                </a:lnTo>
                <a:lnTo>
                  <a:pt x="0" y="22"/>
                </a:lnTo>
                <a:lnTo>
                  <a:pt x="0" y="11"/>
                </a:lnTo>
                <a:close/>
                <a:moveTo>
                  <a:pt x="154" y="0"/>
                </a:moveTo>
                <a:lnTo>
                  <a:pt x="181" y="16"/>
                </a:lnTo>
                <a:lnTo>
                  <a:pt x="154" y="3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5" name="Freeform 42"/>
          <p:cNvSpPr>
            <a:spLocks noEditPoints="1"/>
          </p:cNvSpPr>
          <p:nvPr/>
        </p:nvSpPr>
        <p:spPr bwMode="auto">
          <a:xfrm>
            <a:off x="1574800" y="2268538"/>
            <a:ext cx="517525" cy="65087"/>
          </a:xfrm>
          <a:custGeom>
            <a:avLst/>
            <a:gdLst>
              <a:gd name="T0" fmla="*/ 2147483647 w 244"/>
              <a:gd name="T1" fmla="*/ 2147483647 h 31"/>
              <a:gd name="T2" fmla="*/ 2147483647 w 244"/>
              <a:gd name="T3" fmla="*/ 2147483647 h 31"/>
              <a:gd name="T4" fmla="*/ 2147483647 w 244"/>
              <a:gd name="T5" fmla="*/ 2147483647 h 31"/>
              <a:gd name="T6" fmla="*/ 2147483647 w 244"/>
              <a:gd name="T7" fmla="*/ 2147483647 h 31"/>
              <a:gd name="T8" fmla="*/ 2147483647 w 244"/>
              <a:gd name="T9" fmla="*/ 2147483647 h 31"/>
              <a:gd name="T10" fmla="*/ 2147483647 w 244"/>
              <a:gd name="T11" fmla="*/ 2147483647 h 31"/>
              <a:gd name="T12" fmla="*/ 0 w 244"/>
              <a:gd name="T13" fmla="*/ 2147483647 h 31"/>
              <a:gd name="T14" fmla="*/ 2147483647 w 244"/>
              <a:gd name="T15" fmla="*/ 0 h 31"/>
              <a:gd name="T16" fmla="*/ 2147483647 w 244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31"/>
              <a:gd name="T29" fmla="*/ 244 w 244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31">
                <a:moveTo>
                  <a:pt x="244" y="21"/>
                </a:moveTo>
                <a:lnTo>
                  <a:pt x="22" y="21"/>
                </a:lnTo>
                <a:lnTo>
                  <a:pt x="22" y="10"/>
                </a:lnTo>
                <a:lnTo>
                  <a:pt x="244" y="10"/>
                </a:lnTo>
                <a:lnTo>
                  <a:pt x="244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182688" y="3419475"/>
            <a:ext cx="387350" cy="304800"/>
            <a:chOff x="3926" y="2232"/>
            <a:chExt cx="183" cy="144"/>
          </a:xfrm>
        </p:grpSpPr>
        <p:sp>
          <p:nvSpPr>
            <p:cNvPr id="6565" name="Rectangle 44"/>
            <p:cNvSpPr>
              <a:spLocks noChangeArrowheads="1"/>
            </p:cNvSpPr>
            <p:nvPr/>
          </p:nvSpPr>
          <p:spPr bwMode="auto">
            <a:xfrm>
              <a:off x="3938" y="2246"/>
              <a:ext cx="171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DSQ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6" name="Rectangle 45"/>
            <p:cNvSpPr>
              <a:spLocks noChangeArrowheads="1"/>
            </p:cNvSpPr>
            <p:nvPr/>
          </p:nvSpPr>
          <p:spPr bwMode="auto">
            <a:xfrm>
              <a:off x="3968" y="2306"/>
              <a:ext cx="98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7" name="Rectangle 46"/>
            <p:cNvSpPr>
              <a:spLocks noChangeArrowheads="1"/>
            </p:cNvSpPr>
            <p:nvPr/>
          </p:nvSpPr>
          <p:spPr bwMode="auto">
            <a:xfrm>
              <a:off x="3926" y="2232"/>
              <a:ext cx="182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1176338" y="3829050"/>
            <a:ext cx="398462" cy="304800"/>
            <a:chOff x="3923" y="2425"/>
            <a:chExt cx="188" cy="144"/>
          </a:xfrm>
        </p:grpSpPr>
        <p:sp>
          <p:nvSpPr>
            <p:cNvPr id="6562" name="Rectangle 48"/>
            <p:cNvSpPr>
              <a:spLocks noChangeArrowheads="1"/>
            </p:cNvSpPr>
            <p:nvPr/>
          </p:nvSpPr>
          <p:spPr bwMode="auto">
            <a:xfrm>
              <a:off x="3957" y="2440"/>
              <a:ext cx="1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3" name="Rectangle 49"/>
            <p:cNvSpPr>
              <a:spLocks noChangeArrowheads="1"/>
            </p:cNvSpPr>
            <p:nvPr/>
          </p:nvSpPr>
          <p:spPr bwMode="auto">
            <a:xfrm>
              <a:off x="3974" y="2499"/>
              <a:ext cx="97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4" name="Rectangle 50"/>
            <p:cNvSpPr>
              <a:spLocks noChangeArrowheads="1"/>
            </p:cNvSpPr>
            <p:nvPr/>
          </p:nvSpPr>
          <p:spPr bwMode="auto">
            <a:xfrm>
              <a:off x="3923" y="2425"/>
              <a:ext cx="188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770188" y="2190750"/>
            <a:ext cx="557212" cy="735013"/>
            <a:chOff x="4675" y="1652"/>
            <a:chExt cx="263" cy="347"/>
          </a:xfrm>
        </p:grpSpPr>
        <p:sp>
          <p:nvSpPr>
            <p:cNvPr id="6558" name="Rectangle 52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00A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59" name="Picture 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6" y="1653"/>
              <a:ext cx="26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60" name="Rectangle 54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00A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61" name="Rectangle 55"/>
            <p:cNvSpPr>
              <a:spLocks noChangeArrowheads="1"/>
            </p:cNvSpPr>
            <p:nvPr/>
          </p:nvSpPr>
          <p:spPr bwMode="auto">
            <a:xfrm>
              <a:off x="4676" y="1653"/>
              <a:ext cx="262" cy="34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09" name="Rectangle 56"/>
          <p:cNvSpPr>
            <a:spLocks noChangeArrowheads="1"/>
          </p:cNvSpPr>
          <p:nvPr/>
        </p:nvSpPr>
        <p:spPr bwMode="auto">
          <a:xfrm>
            <a:off x="2816225" y="2481263"/>
            <a:ext cx="438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Auto Cal</a:t>
            </a:r>
            <a:endParaRPr lang="en-US" sz="2000" dirty="0">
              <a:cs typeface="Arial" charset="0"/>
            </a:endParaRPr>
          </a:p>
        </p:txBody>
      </p:sp>
      <p:sp>
        <p:nvSpPr>
          <p:cNvPr id="6310" name="Line 57"/>
          <p:cNvSpPr>
            <a:spLocks noChangeShapeType="1"/>
          </p:cNvSpPr>
          <p:nvPr/>
        </p:nvSpPr>
        <p:spPr bwMode="auto">
          <a:xfrm>
            <a:off x="1574800" y="3944938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1" name="Line 58"/>
          <p:cNvSpPr>
            <a:spLocks noChangeShapeType="1"/>
          </p:cNvSpPr>
          <p:nvPr/>
        </p:nvSpPr>
        <p:spPr bwMode="auto">
          <a:xfrm flipV="1">
            <a:off x="1741488" y="3829050"/>
            <a:ext cx="0" cy="1158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2" name="Line 59"/>
          <p:cNvSpPr>
            <a:spLocks noChangeShapeType="1"/>
          </p:cNvSpPr>
          <p:nvPr/>
        </p:nvSpPr>
        <p:spPr bwMode="auto">
          <a:xfrm>
            <a:off x="1741488" y="3829050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3" name="Line 60"/>
          <p:cNvSpPr>
            <a:spLocks noChangeShapeType="1"/>
          </p:cNvSpPr>
          <p:nvPr/>
        </p:nvSpPr>
        <p:spPr bwMode="auto">
          <a:xfrm>
            <a:off x="1574800" y="4024313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4" name="Line 61"/>
          <p:cNvSpPr>
            <a:spLocks noChangeShapeType="1"/>
          </p:cNvSpPr>
          <p:nvPr/>
        </p:nvSpPr>
        <p:spPr bwMode="auto">
          <a:xfrm>
            <a:off x="1741488" y="4024313"/>
            <a:ext cx="0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5" name="Line 62"/>
          <p:cNvSpPr>
            <a:spLocks noChangeShapeType="1"/>
          </p:cNvSpPr>
          <p:nvPr/>
        </p:nvSpPr>
        <p:spPr bwMode="auto">
          <a:xfrm>
            <a:off x="1741488" y="4113213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1176338" y="4232275"/>
            <a:ext cx="385762" cy="304800"/>
            <a:chOff x="3923" y="2615"/>
            <a:chExt cx="182" cy="144"/>
          </a:xfrm>
        </p:grpSpPr>
        <p:sp>
          <p:nvSpPr>
            <p:cNvPr id="6555" name="Rectangle 64"/>
            <p:cNvSpPr>
              <a:spLocks noChangeArrowheads="1"/>
            </p:cNvSpPr>
            <p:nvPr/>
          </p:nvSpPr>
          <p:spPr bwMode="auto">
            <a:xfrm>
              <a:off x="3985" y="2630"/>
              <a:ext cx="69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56" name="Rectangle 65"/>
            <p:cNvSpPr>
              <a:spLocks noChangeArrowheads="1"/>
            </p:cNvSpPr>
            <p:nvPr/>
          </p:nvSpPr>
          <p:spPr bwMode="auto">
            <a:xfrm>
              <a:off x="3965" y="2689"/>
              <a:ext cx="97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57" name="Rectangle 66"/>
            <p:cNvSpPr>
              <a:spLocks noChangeArrowheads="1"/>
            </p:cNvSpPr>
            <p:nvPr/>
          </p:nvSpPr>
          <p:spPr bwMode="auto">
            <a:xfrm>
              <a:off x="3923" y="2615"/>
              <a:ext cx="182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17" name="Line 67"/>
          <p:cNvSpPr>
            <a:spLocks noChangeShapeType="1"/>
          </p:cNvSpPr>
          <p:nvPr/>
        </p:nvSpPr>
        <p:spPr bwMode="auto">
          <a:xfrm flipH="1">
            <a:off x="1562100" y="4406900"/>
            <a:ext cx="5397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8" name="Line 68"/>
          <p:cNvSpPr>
            <a:spLocks noChangeShapeType="1"/>
          </p:cNvSpPr>
          <p:nvPr/>
        </p:nvSpPr>
        <p:spPr bwMode="auto">
          <a:xfrm flipH="1">
            <a:off x="884238" y="3976688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9" name="Line 69"/>
          <p:cNvSpPr>
            <a:spLocks noChangeShapeType="1"/>
          </p:cNvSpPr>
          <p:nvPr/>
        </p:nvSpPr>
        <p:spPr bwMode="auto">
          <a:xfrm flipH="1">
            <a:off x="884238" y="3552825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0" name="Line 70"/>
          <p:cNvSpPr>
            <a:spLocks noChangeShapeType="1"/>
          </p:cNvSpPr>
          <p:nvPr/>
        </p:nvSpPr>
        <p:spPr bwMode="auto">
          <a:xfrm>
            <a:off x="884238" y="3163888"/>
            <a:ext cx="2984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1" name="Freeform 71"/>
          <p:cNvSpPr>
            <a:spLocks noEditPoints="1"/>
          </p:cNvSpPr>
          <p:nvPr/>
        </p:nvSpPr>
        <p:spPr bwMode="auto">
          <a:xfrm>
            <a:off x="1347788" y="3284538"/>
            <a:ext cx="38100" cy="134937"/>
          </a:xfrm>
          <a:custGeom>
            <a:avLst/>
            <a:gdLst>
              <a:gd name="T0" fmla="*/ 2147483647 w 18"/>
              <a:gd name="T1" fmla="*/ 0 h 64"/>
              <a:gd name="T2" fmla="*/ 2147483647 w 18"/>
              <a:gd name="T3" fmla="*/ 2147483647 h 64"/>
              <a:gd name="T4" fmla="*/ 2147483647 w 18"/>
              <a:gd name="T5" fmla="*/ 2147483647 h 64"/>
              <a:gd name="T6" fmla="*/ 2147483647 w 18"/>
              <a:gd name="T7" fmla="*/ 0 h 64"/>
              <a:gd name="T8" fmla="*/ 2147483647 w 18"/>
              <a:gd name="T9" fmla="*/ 0 h 64"/>
              <a:gd name="T10" fmla="*/ 2147483647 w 18"/>
              <a:gd name="T11" fmla="*/ 2147483647 h 64"/>
              <a:gd name="T12" fmla="*/ 2147483647 w 18"/>
              <a:gd name="T13" fmla="*/ 2147483647 h 64"/>
              <a:gd name="T14" fmla="*/ 0 w 18"/>
              <a:gd name="T15" fmla="*/ 2147483647 h 64"/>
              <a:gd name="T16" fmla="*/ 2147483647 w 18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4"/>
              <a:gd name="T29" fmla="*/ 18 w 18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4">
                <a:moveTo>
                  <a:pt x="13" y="0"/>
                </a:moveTo>
                <a:lnTo>
                  <a:pt x="13" y="48"/>
                </a:lnTo>
                <a:lnTo>
                  <a:pt x="5" y="48"/>
                </a:lnTo>
                <a:lnTo>
                  <a:pt x="5" y="0"/>
                </a:lnTo>
                <a:lnTo>
                  <a:pt x="13" y="0"/>
                </a:lnTo>
                <a:close/>
                <a:moveTo>
                  <a:pt x="18" y="43"/>
                </a:moveTo>
                <a:lnTo>
                  <a:pt x="9" y="64"/>
                </a:lnTo>
                <a:lnTo>
                  <a:pt x="0" y="43"/>
                </a:lnTo>
                <a:lnTo>
                  <a:pt x="18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2" name="Line 72"/>
          <p:cNvSpPr>
            <a:spLocks noChangeShapeType="1"/>
          </p:cNvSpPr>
          <p:nvPr/>
        </p:nvSpPr>
        <p:spPr bwMode="auto">
          <a:xfrm>
            <a:off x="1568450" y="3552825"/>
            <a:ext cx="809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3" name="Line 73"/>
          <p:cNvSpPr>
            <a:spLocks noChangeShapeType="1"/>
          </p:cNvSpPr>
          <p:nvPr/>
        </p:nvSpPr>
        <p:spPr bwMode="auto">
          <a:xfrm>
            <a:off x="1649413" y="3552825"/>
            <a:ext cx="0" cy="2206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4" name="Line 74"/>
          <p:cNvSpPr>
            <a:spLocks noChangeShapeType="1"/>
          </p:cNvSpPr>
          <p:nvPr/>
        </p:nvSpPr>
        <p:spPr bwMode="auto">
          <a:xfrm flipH="1">
            <a:off x="1011238" y="3773488"/>
            <a:ext cx="6381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5" name="Line 75"/>
          <p:cNvSpPr>
            <a:spLocks noChangeShapeType="1"/>
          </p:cNvSpPr>
          <p:nvPr/>
        </p:nvSpPr>
        <p:spPr bwMode="auto">
          <a:xfrm>
            <a:off x="1011238" y="3773488"/>
            <a:ext cx="0" cy="1143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6" name="Freeform 76"/>
          <p:cNvSpPr>
            <a:spLocks noEditPoints="1"/>
          </p:cNvSpPr>
          <p:nvPr/>
        </p:nvSpPr>
        <p:spPr bwMode="auto">
          <a:xfrm>
            <a:off x="1011238" y="3865563"/>
            <a:ext cx="165100" cy="44450"/>
          </a:xfrm>
          <a:custGeom>
            <a:avLst/>
            <a:gdLst>
              <a:gd name="T0" fmla="*/ 0 w 78"/>
              <a:gd name="T1" fmla="*/ 2147483647 h 21"/>
              <a:gd name="T2" fmla="*/ 2147483647 w 78"/>
              <a:gd name="T3" fmla="*/ 2147483647 h 21"/>
              <a:gd name="T4" fmla="*/ 2147483647 w 78"/>
              <a:gd name="T5" fmla="*/ 2147483647 h 21"/>
              <a:gd name="T6" fmla="*/ 0 w 78"/>
              <a:gd name="T7" fmla="*/ 2147483647 h 21"/>
              <a:gd name="T8" fmla="*/ 0 w 78"/>
              <a:gd name="T9" fmla="*/ 2147483647 h 21"/>
              <a:gd name="T10" fmla="*/ 2147483647 w 78"/>
              <a:gd name="T11" fmla="*/ 0 h 21"/>
              <a:gd name="T12" fmla="*/ 2147483647 w 78"/>
              <a:gd name="T13" fmla="*/ 2147483647 h 21"/>
              <a:gd name="T14" fmla="*/ 2147483647 w 78"/>
              <a:gd name="T15" fmla="*/ 2147483647 h 21"/>
              <a:gd name="T16" fmla="*/ 2147483647 w 78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21"/>
              <a:gd name="T29" fmla="*/ 78 w 7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21">
                <a:moveTo>
                  <a:pt x="0" y="5"/>
                </a:moveTo>
                <a:lnTo>
                  <a:pt x="64" y="5"/>
                </a:lnTo>
                <a:lnTo>
                  <a:pt x="64" y="16"/>
                </a:lnTo>
                <a:lnTo>
                  <a:pt x="0" y="16"/>
                </a:lnTo>
                <a:lnTo>
                  <a:pt x="0" y="5"/>
                </a:lnTo>
                <a:close/>
                <a:moveTo>
                  <a:pt x="60" y="0"/>
                </a:moveTo>
                <a:lnTo>
                  <a:pt x="78" y="11"/>
                </a:lnTo>
                <a:lnTo>
                  <a:pt x="60" y="21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830263" y="3944938"/>
            <a:ext cx="106362" cy="60325"/>
            <a:chOff x="3760" y="2480"/>
            <a:chExt cx="50" cy="28"/>
          </a:xfrm>
        </p:grpSpPr>
        <p:sp>
          <p:nvSpPr>
            <p:cNvPr id="6553" name="Freeform 78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4" name="Freeform 79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835025" y="3524250"/>
            <a:ext cx="106363" cy="58738"/>
            <a:chOff x="3762" y="2281"/>
            <a:chExt cx="50" cy="28"/>
          </a:xfrm>
        </p:grpSpPr>
        <p:sp>
          <p:nvSpPr>
            <p:cNvPr id="6551" name="Freeform 81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2" name="Freeform 82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795338" y="3133725"/>
            <a:ext cx="133350" cy="58738"/>
            <a:chOff x="3743" y="2097"/>
            <a:chExt cx="63" cy="28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3756" y="2097"/>
              <a:ext cx="50" cy="28"/>
              <a:chOff x="3756" y="2097"/>
              <a:chExt cx="50" cy="28"/>
            </a:xfrm>
          </p:grpSpPr>
          <p:sp>
            <p:nvSpPr>
              <p:cNvPr id="6549" name="Freeform 85"/>
              <p:cNvSpPr>
                <a:spLocks/>
              </p:cNvSpPr>
              <p:nvPr/>
            </p:nvSpPr>
            <p:spPr bwMode="auto">
              <a:xfrm>
                <a:off x="3756" y="2097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0" name="Freeform 86"/>
              <p:cNvSpPr>
                <a:spLocks/>
              </p:cNvSpPr>
              <p:nvPr/>
            </p:nvSpPr>
            <p:spPr bwMode="auto">
              <a:xfrm>
                <a:off x="3756" y="2097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47" name="Rectangle 87"/>
            <p:cNvSpPr>
              <a:spLocks noChangeArrowheads="1"/>
            </p:cNvSpPr>
            <p:nvPr/>
          </p:nvSpPr>
          <p:spPr bwMode="auto">
            <a:xfrm>
              <a:off x="3743" y="2097"/>
              <a:ext cx="27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48" name="Line 88"/>
            <p:cNvSpPr>
              <a:spLocks noChangeShapeType="1"/>
            </p:cNvSpPr>
            <p:nvPr/>
          </p:nvSpPr>
          <p:spPr bwMode="auto">
            <a:xfrm>
              <a:off x="3770" y="2097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827088" y="2514600"/>
            <a:ext cx="136525" cy="58738"/>
            <a:chOff x="3758" y="1805"/>
            <a:chExt cx="65" cy="28"/>
          </a:xfrm>
        </p:grpSpPr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3758" y="1805"/>
              <a:ext cx="50" cy="28"/>
              <a:chOff x="3758" y="1805"/>
              <a:chExt cx="50" cy="28"/>
            </a:xfrm>
          </p:grpSpPr>
          <p:sp>
            <p:nvSpPr>
              <p:cNvPr id="6544" name="Freeform 91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5" name="Freeform 92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42" name="Rectangle 93"/>
            <p:cNvSpPr>
              <a:spLocks noChangeArrowheads="1"/>
            </p:cNvSpPr>
            <p:nvPr/>
          </p:nvSpPr>
          <p:spPr bwMode="auto">
            <a:xfrm>
              <a:off x="3796" y="1805"/>
              <a:ext cx="27" cy="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43" name="Line 94"/>
            <p:cNvSpPr>
              <a:spLocks noChangeShapeType="1"/>
            </p:cNvSpPr>
            <p:nvPr/>
          </p:nvSpPr>
          <p:spPr bwMode="auto">
            <a:xfrm>
              <a:off x="3794" y="1805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1" name="Line 95"/>
          <p:cNvSpPr>
            <a:spLocks noChangeShapeType="1"/>
          </p:cNvSpPr>
          <p:nvPr/>
        </p:nvSpPr>
        <p:spPr bwMode="auto">
          <a:xfrm flipH="1">
            <a:off x="906463" y="2544763"/>
            <a:ext cx="2444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830263" y="4378325"/>
            <a:ext cx="139700" cy="58738"/>
            <a:chOff x="3760" y="2684"/>
            <a:chExt cx="66" cy="28"/>
          </a:xfrm>
        </p:grpSpPr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3760" y="2684"/>
              <a:ext cx="50" cy="28"/>
              <a:chOff x="3760" y="2684"/>
              <a:chExt cx="50" cy="28"/>
            </a:xfrm>
          </p:grpSpPr>
          <p:sp>
            <p:nvSpPr>
              <p:cNvPr id="6539" name="Freeform 98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0" name="Freeform 99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37" name="Rectangle 100"/>
            <p:cNvSpPr>
              <a:spLocks noChangeArrowheads="1"/>
            </p:cNvSpPr>
            <p:nvPr/>
          </p:nvSpPr>
          <p:spPr bwMode="auto">
            <a:xfrm>
              <a:off x="3798" y="2684"/>
              <a:ext cx="28" cy="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8" name="Line 101"/>
            <p:cNvSpPr>
              <a:spLocks noChangeShapeType="1"/>
            </p:cNvSpPr>
            <p:nvPr/>
          </p:nvSpPr>
          <p:spPr bwMode="auto">
            <a:xfrm>
              <a:off x="3797" y="2684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3" name="Line 102"/>
          <p:cNvSpPr>
            <a:spLocks noChangeShapeType="1"/>
          </p:cNvSpPr>
          <p:nvPr/>
        </p:nvSpPr>
        <p:spPr bwMode="auto">
          <a:xfrm flipH="1">
            <a:off x="884238" y="4406900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4" name="Freeform 103"/>
          <p:cNvSpPr>
            <a:spLocks noEditPoints="1"/>
          </p:cNvSpPr>
          <p:nvPr/>
        </p:nvSpPr>
        <p:spPr bwMode="auto">
          <a:xfrm>
            <a:off x="1568450" y="2509838"/>
            <a:ext cx="246063" cy="68262"/>
          </a:xfrm>
          <a:custGeom>
            <a:avLst/>
            <a:gdLst>
              <a:gd name="T0" fmla="*/ 2147483647 w 116"/>
              <a:gd name="T1" fmla="*/ 2147483647 h 32"/>
              <a:gd name="T2" fmla="*/ 2147483647 w 116"/>
              <a:gd name="T3" fmla="*/ 2147483647 h 32"/>
              <a:gd name="T4" fmla="*/ 2147483647 w 116"/>
              <a:gd name="T5" fmla="*/ 2147483647 h 32"/>
              <a:gd name="T6" fmla="*/ 2147483647 w 116"/>
              <a:gd name="T7" fmla="*/ 2147483647 h 32"/>
              <a:gd name="T8" fmla="*/ 2147483647 w 116"/>
              <a:gd name="T9" fmla="*/ 2147483647 h 32"/>
              <a:gd name="T10" fmla="*/ 2147483647 w 116"/>
              <a:gd name="T11" fmla="*/ 2147483647 h 32"/>
              <a:gd name="T12" fmla="*/ 0 w 116"/>
              <a:gd name="T13" fmla="*/ 2147483647 h 32"/>
              <a:gd name="T14" fmla="*/ 2147483647 w 116"/>
              <a:gd name="T15" fmla="*/ 0 h 32"/>
              <a:gd name="T16" fmla="*/ 2147483647 w 116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2"/>
              <a:gd name="T29" fmla="*/ 116 w 116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2">
                <a:moveTo>
                  <a:pt x="116" y="22"/>
                </a:moveTo>
                <a:lnTo>
                  <a:pt x="22" y="22"/>
                </a:lnTo>
                <a:lnTo>
                  <a:pt x="22" y="11"/>
                </a:lnTo>
                <a:lnTo>
                  <a:pt x="116" y="11"/>
                </a:lnTo>
                <a:lnTo>
                  <a:pt x="116" y="22"/>
                </a:lnTo>
                <a:close/>
                <a:moveTo>
                  <a:pt x="26" y="32"/>
                </a:moveTo>
                <a:lnTo>
                  <a:pt x="0" y="16"/>
                </a:lnTo>
                <a:lnTo>
                  <a:pt x="26" y="0"/>
                </a:lnTo>
                <a:lnTo>
                  <a:pt x="2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5" name="Line 104"/>
          <p:cNvSpPr>
            <a:spLocks noChangeShapeType="1"/>
          </p:cNvSpPr>
          <p:nvPr/>
        </p:nvSpPr>
        <p:spPr bwMode="auto">
          <a:xfrm>
            <a:off x="2636838" y="2800350"/>
            <a:ext cx="134937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6" name="Line 105"/>
          <p:cNvSpPr>
            <a:spLocks noChangeShapeType="1"/>
          </p:cNvSpPr>
          <p:nvPr/>
        </p:nvSpPr>
        <p:spPr bwMode="auto">
          <a:xfrm>
            <a:off x="2647950" y="2301875"/>
            <a:ext cx="1238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230188" y="1884363"/>
            <a:ext cx="358775" cy="2554287"/>
            <a:chOff x="3477" y="1508"/>
            <a:chExt cx="169" cy="1205"/>
          </a:xfrm>
        </p:grpSpPr>
        <p:sp>
          <p:nvSpPr>
            <p:cNvPr id="6515" name="Rectangle 108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16" name="Picture 1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17" name="Rectangle 110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8" name="Rectangle 111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9" name="Freeform 112"/>
            <p:cNvSpPr>
              <a:spLocks/>
            </p:cNvSpPr>
            <p:nvPr/>
          </p:nvSpPr>
          <p:spPr bwMode="auto">
            <a:xfrm>
              <a:off x="3477" y="1508"/>
              <a:ext cx="169" cy="15"/>
            </a:xfrm>
            <a:custGeom>
              <a:avLst/>
              <a:gdLst>
                <a:gd name="T0" fmla="*/ 0 w 169"/>
                <a:gd name="T1" fmla="*/ 0 h 15"/>
                <a:gd name="T2" fmla="*/ 12 w 169"/>
                <a:gd name="T3" fmla="*/ 15 h 15"/>
                <a:gd name="T4" fmla="*/ 156 w 169"/>
                <a:gd name="T5" fmla="*/ 15 h 15"/>
                <a:gd name="T6" fmla="*/ 169 w 169"/>
                <a:gd name="T7" fmla="*/ 0 h 15"/>
                <a:gd name="T8" fmla="*/ 0 w 16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0"/>
                  </a:moveTo>
                  <a:lnTo>
                    <a:pt x="12" y="15"/>
                  </a:lnTo>
                  <a:lnTo>
                    <a:pt x="156" y="15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0" name="Rectangle 113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1" name="Rectangle 114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2" name="Freeform 115"/>
            <p:cNvSpPr>
              <a:spLocks/>
            </p:cNvSpPr>
            <p:nvPr/>
          </p:nvSpPr>
          <p:spPr bwMode="auto">
            <a:xfrm>
              <a:off x="3477" y="1508"/>
              <a:ext cx="12" cy="1204"/>
            </a:xfrm>
            <a:custGeom>
              <a:avLst/>
              <a:gdLst>
                <a:gd name="T0" fmla="*/ 0 w 12"/>
                <a:gd name="T1" fmla="*/ 0 h 1204"/>
                <a:gd name="T2" fmla="*/ 0 w 12"/>
                <a:gd name="T3" fmla="*/ 1204 h 1204"/>
                <a:gd name="T4" fmla="*/ 12 w 12"/>
                <a:gd name="T5" fmla="*/ 1189 h 1204"/>
                <a:gd name="T6" fmla="*/ 12 w 12"/>
                <a:gd name="T7" fmla="*/ 15 h 1204"/>
                <a:gd name="T8" fmla="*/ 0 w 12"/>
                <a:gd name="T9" fmla="*/ 0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04"/>
                <a:gd name="T17" fmla="*/ 12 w 1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04">
                  <a:moveTo>
                    <a:pt x="0" y="0"/>
                  </a:moveTo>
                  <a:lnTo>
                    <a:pt x="0" y="1204"/>
                  </a:lnTo>
                  <a:lnTo>
                    <a:pt x="12" y="1189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3" name="Rectangle 116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4" name="Rectangle 117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5" name="Freeform 118"/>
            <p:cNvSpPr>
              <a:spLocks/>
            </p:cNvSpPr>
            <p:nvPr/>
          </p:nvSpPr>
          <p:spPr bwMode="auto">
            <a:xfrm>
              <a:off x="3477" y="2697"/>
              <a:ext cx="169" cy="15"/>
            </a:xfrm>
            <a:custGeom>
              <a:avLst/>
              <a:gdLst>
                <a:gd name="T0" fmla="*/ 0 w 169"/>
                <a:gd name="T1" fmla="*/ 15 h 15"/>
                <a:gd name="T2" fmla="*/ 169 w 169"/>
                <a:gd name="T3" fmla="*/ 15 h 15"/>
                <a:gd name="T4" fmla="*/ 156 w 169"/>
                <a:gd name="T5" fmla="*/ 0 h 15"/>
                <a:gd name="T6" fmla="*/ 12 w 169"/>
                <a:gd name="T7" fmla="*/ 0 h 15"/>
                <a:gd name="T8" fmla="*/ 0 w 169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15"/>
                  </a:moveTo>
                  <a:lnTo>
                    <a:pt x="169" y="15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6" name="Rectangle 119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7" name="Rectangle 120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8" name="Freeform 121"/>
            <p:cNvSpPr>
              <a:spLocks/>
            </p:cNvSpPr>
            <p:nvPr/>
          </p:nvSpPr>
          <p:spPr bwMode="auto">
            <a:xfrm>
              <a:off x="3633" y="1508"/>
              <a:ext cx="13" cy="1204"/>
            </a:xfrm>
            <a:custGeom>
              <a:avLst/>
              <a:gdLst>
                <a:gd name="T0" fmla="*/ 13 w 13"/>
                <a:gd name="T1" fmla="*/ 1204 h 1204"/>
                <a:gd name="T2" fmla="*/ 13 w 13"/>
                <a:gd name="T3" fmla="*/ 0 h 1204"/>
                <a:gd name="T4" fmla="*/ 0 w 13"/>
                <a:gd name="T5" fmla="*/ 15 h 1204"/>
                <a:gd name="T6" fmla="*/ 0 w 13"/>
                <a:gd name="T7" fmla="*/ 1189 h 1204"/>
                <a:gd name="T8" fmla="*/ 13 w 13"/>
                <a:gd name="T9" fmla="*/ 1204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04"/>
                <a:gd name="T17" fmla="*/ 13 w 13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04">
                  <a:moveTo>
                    <a:pt x="13" y="1204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0" y="1189"/>
                  </a:lnTo>
                  <a:lnTo>
                    <a:pt x="13" y="1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9" name="Rectangle 122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0" name="Rectangle 123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1" name="Rectangle 124"/>
            <p:cNvSpPr>
              <a:spLocks noChangeArrowheads="1"/>
            </p:cNvSpPr>
            <p:nvPr/>
          </p:nvSpPr>
          <p:spPr bwMode="auto">
            <a:xfrm>
              <a:off x="3489" y="1523"/>
              <a:ext cx="144" cy="11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2" name="Line 125"/>
            <p:cNvSpPr>
              <a:spLocks noChangeShapeType="1"/>
            </p:cNvSpPr>
            <p:nvPr/>
          </p:nvSpPr>
          <p:spPr bwMode="auto">
            <a:xfrm>
              <a:off x="3477" y="1508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3" name="Line 126"/>
            <p:cNvSpPr>
              <a:spLocks noChangeShapeType="1"/>
            </p:cNvSpPr>
            <p:nvPr/>
          </p:nvSpPr>
          <p:spPr bwMode="auto">
            <a:xfrm flipV="1">
              <a:off x="3477" y="2697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4" name="Line 127"/>
            <p:cNvSpPr>
              <a:spLocks noChangeShapeType="1"/>
            </p:cNvSpPr>
            <p:nvPr/>
          </p:nvSpPr>
          <p:spPr bwMode="auto">
            <a:xfrm flipH="1" flipV="1">
              <a:off x="3633" y="2697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5" name="Line 128"/>
            <p:cNvSpPr>
              <a:spLocks noChangeShapeType="1"/>
            </p:cNvSpPr>
            <p:nvPr/>
          </p:nvSpPr>
          <p:spPr bwMode="auto">
            <a:xfrm flipH="1">
              <a:off x="3633" y="1508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8" name="Rectangle 129"/>
          <p:cNvSpPr>
            <a:spLocks noChangeArrowheads="1"/>
          </p:cNvSpPr>
          <p:nvPr/>
        </p:nvSpPr>
        <p:spPr bwMode="auto">
          <a:xfrm>
            <a:off x="2346325" y="3201988"/>
            <a:ext cx="827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cs typeface="Arial" charset="0"/>
              </a:rPr>
              <a:t>Altmemphy</a:t>
            </a:r>
            <a:endParaRPr lang="en-US" sz="2000" dirty="0">
              <a:cs typeface="Arial" charset="0"/>
            </a:endParaRPr>
          </a:p>
        </p:txBody>
      </p:sp>
      <p:grpSp>
        <p:nvGrpSpPr>
          <p:cNvPr id="18" name="Group 130"/>
          <p:cNvGrpSpPr>
            <a:grpSpLocks/>
          </p:cNvGrpSpPr>
          <p:nvPr/>
        </p:nvGrpSpPr>
        <p:grpSpPr bwMode="auto">
          <a:xfrm>
            <a:off x="603250" y="2879725"/>
            <a:ext cx="192088" cy="238125"/>
            <a:chOff x="3653" y="1977"/>
            <a:chExt cx="90" cy="113"/>
          </a:xfrm>
        </p:grpSpPr>
        <p:sp>
          <p:nvSpPr>
            <p:cNvPr id="6511" name="Rectangle 131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2" name="Freeform 132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3" name="Rectangle 133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4" name="Freeform 134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40" name="Rectangle 135"/>
          <p:cNvSpPr>
            <a:spLocks noChangeArrowheads="1"/>
          </p:cNvSpPr>
          <p:nvPr/>
        </p:nvSpPr>
        <p:spPr bwMode="auto">
          <a:xfrm rot="-5400000">
            <a:off x="190501" y="2979737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Memory</a:t>
            </a:r>
            <a:endParaRPr lang="en-US" sz="2000" dirty="0">
              <a:cs typeface="Arial" charset="0"/>
            </a:endParaRPr>
          </a:p>
        </p:txBody>
      </p:sp>
      <p:sp>
        <p:nvSpPr>
          <p:cNvPr id="6341" name="Rectangle 138"/>
          <p:cNvSpPr>
            <a:spLocks noChangeArrowheads="1"/>
          </p:cNvSpPr>
          <p:nvPr/>
        </p:nvSpPr>
        <p:spPr bwMode="auto">
          <a:xfrm>
            <a:off x="3308350" y="1495425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Stratix III</a:t>
            </a:r>
            <a:endParaRPr lang="en-US" sz="2000" dirty="0">
              <a:cs typeface="Arial" charset="0"/>
            </a:endParaRPr>
          </a:p>
        </p:txBody>
      </p:sp>
      <p:sp>
        <p:nvSpPr>
          <p:cNvPr id="6342" name="Rectangle 140"/>
          <p:cNvSpPr>
            <a:spLocks noChangeArrowheads="1"/>
          </p:cNvSpPr>
          <p:nvPr/>
        </p:nvSpPr>
        <p:spPr bwMode="auto">
          <a:xfrm>
            <a:off x="795338" y="1295400"/>
            <a:ext cx="3470275" cy="3700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pic>
        <p:nvPicPr>
          <p:cNvPr id="6343" name="Picture 1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38" y="1295400"/>
            <a:ext cx="347186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4" name="Rectangle 142"/>
          <p:cNvSpPr>
            <a:spLocks noChangeArrowheads="1"/>
          </p:cNvSpPr>
          <p:nvPr/>
        </p:nvSpPr>
        <p:spPr bwMode="auto">
          <a:xfrm>
            <a:off x="795338" y="1295400"/>
            <a:ext cx="3470275" cy="3700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5" name="Rectangle 143"/>
          <p:cNvSpPr>
            <a:spLocks noChangeArrowheads="1"/>
          </p:cNvSpPr>
          <p:nvPr/>
        </p:nvSpPr>
        <p:spPr bwMode="auto">
          <a:xfrm>
            <a:off x="795338" y="1295400"/>
            <a:ext cx="3471862" cy="8413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6" name="Freeform 144"/>
          <p:cNvSpPr>
            <a:spLocks/>
          </p:cNvSpPr>
          <p:nvPr/>
        </p:nvSpPr>
        <p:spPr bwMode="auto">
          <a:xfrm>
            <a:off x="795338" y="1295400"/>
            <a:ext cx="3471862" cy="84138"/>
          </a:xfrm>
          <a:custGeom>
            <a:avLst/>
            <a:gdLst>
              <a:gd name="T0" fmla="*/ 0 w 1742"/>
              <a:gd name="T1" fmla="*/ 0 h 40"/>
              <a:gd name="T2" fmla="*/ 2147483647 w 1742"/>
              <a:gd name="T3" fmla="*/ 2147483647 h 40"/>
              <a:gd name="T4" fmla="*/ 2147483647 w 1742"/>
              <a:gd name="T5" fmla="*/ 2147483647 h 40"/>
              <a:gd name="T6" fmla="*/ 2147483647 w 1742"/>
              <a:gd name="T7" fmla="*/ 0 h 40"/>
              <a:gd name="T8" fmla="*/ 0 w 1742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2"/>
              <a:gd name="T16" fmla="*/ 0 h 40"/>
              <a:gd name="T17" fmla="*/ 1742 w 174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2" h="40">
                <a:moveTo>
                  <a:pt x="0" y="0"/>
                </a:moveTo>
                <a:lnTo>
                  <a:pt x="33" y="40"/>
                </a:lnTo>
                <a:lnTo>
                  <a:pt x="1709" y="40"/>
                </a:lnTo>
                <a:lnTo>
                  <a:pt x="1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7" name="Rectangle 145"/>
          <p:cNvSpPr>
            <a:spLocks noChangeArrowheads="1"/>
          </p:cNvSpPr>
          <p:nvPr/>
        </p:nvSpPr>
        <p:spPr bwMode="auto">
          <a:xfrm>
            <a:off x="795338" y="1295400"/>
            <a:ext cx="3471862" cy="8413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8" name="Rectangle 146"/>
          <p:cNvSpPr>
            <a:spLocks noChangeArrowheads="1"/>
          </p:cNvSpPr>
          <p:nvPr/>
        </p:nvSpPr>
        <p:spPr bwMode="auto">
          <a:xfrm>
            <a:off x="795338" y="1295400"/>
            <a:ext cx="65087" cy="3700463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9" name="Freeform 147"/>
          <p:cNvSpPr>
            <a:spLocks/>
          </p:cNvSpPr>
          <p:nvPr/>
        </p:nvSpPr>
        <p:spPr bwMode="auto">
          <a:xfrm>
            <a:off x="795338" y="1295400"/>
            <a:ext cx="65087" cy="3700463"/>
          </a:xfrm>
          <a:custGeom>
            <a:avLst/>
            <a:gdLst>
              <a:gd name="T0" fmla="*/ 0 w 33"/>
              <a:gd name="T1" fmla="*/ 0 h 1744"/>
              <a:gd name="T2" fmla="*/ 0 w 33"/>
              <a:gd name="T3" fmla="*/ 2147483647 h 1744"/>
              <a:gd name="T4" fmla="*/ 2147483647 w 33"/>
              <a:gd name="T5" fmla="*/ 2147483647 h 1744"/>
              <a:gd name="T6" fmla="*/ 2147483647 w 33"/>
              <a:gd name="T7" fmla="*/ 2147483647 h 1744"/>
              <a:gd name="T8" fmla="*/ 0 w 33"/>
              <a:gd name="T9" fmla="*/ 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744"/>
              <a:gd name="T17" fmla="*/ 33 w 33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744">
                <a:moveTo>
                  <a:pt x="0" y="0"/>
                </a:moveTo>
                <a:lnTo>
                  <a:pt x="0" y="1744"/>
                </a:lnTo>
                <a:lnTo>
                  <a:pt x="33" y="1705"/>
                </a:lnTo>
                <a:lnTo>
                  <a:pt x="33" y="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0" name="Rectangle 148"/>
          <p:cNvSpPr>
            <a:spLocks noChangeArrowheads="1"/>
          </p:cNvSpPr>
          <p:nvPr/>
        </p:nvSpPr>
        <p:spPr bwMode="auto">
          <a:xfrm>
            <a:off x="795338" y="1295400"/>
            <a:ext cx="65087" cy="3700463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1" name="Rectangle 149"/>
          <p:cNvSpPr>
            <a:spLocks noChangeArrowheads="1"/>
          </p:cNvSpPr>
          <p:nvPr/>
        </p:nvSpPr>
        <p:spPr bwMode="auto">
          <a:xfrm>
            <a:off x="795338" y="4913313"/>
            <a:ext cx="3471862" cy="8413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2" name="Freeform 150"/>
          <p:cNvSpPr>
            <a:spLocks/>
          </p:cNvSpPr>
          <p:nvPr/>
        </p:nvSpPr>
        <p:spPr bwMode="auto">
          <a:xfrm>
            <a:off x="795338" y="4913313"/>
            <a:ext cx="3471862" cy="82550"/>
          </a:xfrm>
          <a:custGeom>
            <a:avLst/>
            <a:gdLst>
              <a:gd name="T0" fmla="*/ 0 w 1742"/>
              <a:gd name="T1" fmla="*/ 2147483647 h 39"/>
              <a:gd name="T2" fmla="*/ 2147483647 w 1742"/>
              <a:gd name="T3" fmla="*/ 2147483647 h 39"/>
              <a:gd name="T4" fmla="*/ 2147483647 w 1742"/>
              <a:gd name="T5" fmla="*/ 0 h 39"/>
              <a:gd name="T6" fmla="*/ 2147483647 w 1742"/>
              <a:gd name="T7" fmla="*/ 0 h 39"/>
              <a:gd name="T8" fmla="*/ 0 w 1742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2"/>
              <a:gd name="T16" fmla="*/ 0 h 39"/>
              <a:gd name="T17" fmla="*/ 1742 w 174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2" h="39">
                <a:moveTo>
                  <a:pt x="0" y="39"/>
                </a:moveTo>
                <a:lnTo>
                  <a:pt x="1742" y="39"/>
                </a:lnTo>
                <a:lnTo>
                  <a:pt x="1709" y="0"/>
                </a:lnTo>
                <a:lnTo>
                  <a:pt x="33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3" name="Rectangle 151"/>
          <p:cNvSpPr>
            <a:spLocks noChangeArrowheads="1"/>
          </p:cNvSpPr>
          <p:nvPr/>
        </p:nvSpPr>
        <p:spPr bwMode="auto">
          <a:xfrm>
            <a:off x="795338" y="4913313"/>
            <a:ext cx="3471862" cy="8413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4" name="Rectangle 152"/>
          <p:cNvSpPr>
            <a:spLocks noChangeArrowheads="1"/>
          </p:cNvSpPr>
          <p:nvPr/>
        </p:nvSpPr>
        <p:spPr bwMode="auto">
          <a:xfrm>
            <a:off x="4202113" y="1295400"/>
            <a:ext cx="65087" cy="3700463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5" name="Freeform 153"/>
          <p:cNvSpPr>
            <a:spLocks/>
          </p:cNvSpPr>
          <p:nvPr/>
        </p:nvSpPr>
        <p:spPr bwMode="auto">
          <a:xfrm>
            <a:off x="4202113" y="1295400"/>
            <a:ext cx="65087" cy="3700463"/>
          </a:xfrm>
          <a:custGeom>
            <a:avLst/>
            <a:gdLst>
              <a:gd name="T0" fmla="*/ 2147483647 w 33"/>
              <a:gd name="T1" fmla="*/ 2147483647 h 1744"/>
              <a:gd name="T2" fmla="*/ 2147483647 w 33"/>
              <a:gd name="T3" fmla="*/ 0 h 1744"/>
              <a:gd name="T4" fmla="*/ 0 w 33"/>
              <a:gd name="T5" fmla="*/ 2147483647 h 1744"/>
              <a:gd name="T6" fmla="*/ 0 w 33"/>
              <a:gd name="T7" fmla="*/ 2147483647 h 1744"/>
              <a:gd name="T8" fmla="*/ 2147483647 w 33"/>
              <a:gd name="T9" fmla="*/ 2147483647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744"/>
              <a:gd name="T17" fmla="*/ 33 w 33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744">
                <a:moveTo>
                  <a:pt x="33" y="1744"/>
                </a:moveTo>
                <a:lnTo>
                  <a:pt x="33" y="0"/>
                </a:lnTo>
                <a:lnTo>
                  <a:pt x="0" y="40"/>
                </a:lnTo>
                <a:lnTo>
                  <a:pt x="0" y="1705"/>
                </a:lnTo>
                <a:lnTo>
                  <a:pt x="33" y="17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6" name="Rectangle 154"/>
          <p:cNvSpPr>
            <a:spLocks noChangeArrowheads="1"/>
          </p:cNvSpPr>
          <p:nvPr/>
        </p:nvSpPr>
        <p:spPr bwMode="auto">
          <a:xfrm>
            <a:off x="4202113" y="1295400"/>
            <a:ext cx="65087" cy="3700463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7" name="Rectangle 155"/>
          <p:cNvSpPr>
            <a:spLocks noChangeArrowheads="1"/>
          </p:cNvSpPr>
          <p:nvPr/>
        </p:nvSpPr>
        <p:spPr bwMode="auto">
          <a:xfrm>
            <a:off x="795338" y="1295400"/>
            <a:ext cx="3471862" cy="37004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8" name="Rectangle 156"/>
          <p:cNvSpPr>
            <a:spLocks noChangeArrowheads="1"/>
          </p:cNvSpPr>
          <p:nvPr/>
        </p:nvSpPr>
        <p:spPr bwMode="auto">
          <a:xfrm>
            <a:off x="860425" y="1379538"/>
            <a:ext cx="3341688" cy="35337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9" name="Line 157"/>
          <p:cNvSpPr>
            <a:spLocks noChangeShapeType="1"/>
          </p:cNvSpPr>
          <p:nvPr/>
        </p:nvSpPr>
        <p:spPr bwMode="auto">
          <a:xfrm>
            <a:off x="795338" y="1295400"/>
            <a:ext cx="65087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0" name="Line 158"/>
          <p:cNvSpPr>
            <a:spLocks noChangeShapeType="1"/>
          </p:cNvSpPr>
          <p:nvPr/>
        </p:nvSpPr>
        <p:spPr bwMode="auto">
          <a:xfrm flipV="1">
            <a:off x="795338" y="4913313"/>
            <a:ext cx="65087" cy="825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1" name="Line 159"/>
          <p:cNvSpPr>
            <a:spLocks noChangeShapeType="1"/>
          </p:cNvSpPr>
          <p:nvPr/>
        </p:nvSpPr>
        <p:spPr bwMode="auto">
          <a:xfrm flipH="1" flipV="1">
            <a:off x="4202113" y="4913313"/>
            <a:ext cx="65087" cy="825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2" name="Line 160"/>
          <p:cNvSpPr>
            <a:spLocks noChangeShapeType="1"/>
          </p:cNvSpPr>
          <p:nvPr/>
        </p:nvSpPr>
        <p:spPr bwMode="auto">
          <a:xfrm flipH="1">
            <a:off x="4202113" y="1295400"/>
            <a:ext cx="65087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61"/>
          <p:cNvGrpSpPr>
            <a:grpSpLocks/>
          </p:cNvGrpSpPr>
          <p:nvPr/>
        </p:nvGrpSpPr>
        <p:grpSpPr bwMode="auto">
          <a:xfrm>
            <a:off x="884238" y="1828800"/>
            <a:ext cx="974725" cy="2879725"/>
            <a:chOff x="3785" y="1405"/>
            <a:chExt cx="460" cy="1435"/>
          </a:xfrm>
        </p:grpSpPr>
        <p:sp>
          <p:nvSpPr>
            <p:cNvPr id="6507" name="Rectangle 162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8" name="Picture 16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9" name="Rectangle 164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0" name="Rectangle 165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20" name="Group 166"/>
          <p:cNvGrpSpPr>
            <a:grpSpLocks/>
          </p:cNvGrpSpPr>
          <p:nvPr/>
        </p:nvGrpSpPr>
        <p:grpSpPr bwMode="auto">
          <a:xfrm>
            <a:off x="2043113" y="1828800"/>
            <a:ext cx="1408112" cy="2846388"/>
            <a:chOff x="4332" y="1611"/>
            <a:chExt cx="664" cy="1213"/>
          </a:xfrm>
        </p:grpSpPr>
        <p:sp>
          <p:nvSpPr>
            <p:cNvPr id="6503" name="Rectangle 167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4" name="Picture 1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612"/>
              <a:ext cx="664" cy="1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5" name="Rectangle 169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06" name="Rectangle 170"/>
            <p:cNvSpPr>
              <a:spLocks noChangeArrowheads="1"/>
            </p:cNvSpPr>
            <p:nvPr/>
          </p:nvSpPr>
          <p:spPr bwMode="auto">
            <a:xfrm>
              <a:off x="4332" y="1612"/>
              <a:ext cx="664" cy="1212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65" name="Rectangle 171"/>
          <p:cNvSpPr>
            <a:spLocks noChangeArrowheads="1"/>
          </p:cNvSpPr>
          <p:nvPr/>
        </p:nvSpPr>
        <p:spPr bwMode="auto">
          <a:xfrm>
            <a:off x="2101850" y="4314825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66" name="Rectangle 172"/>
          <p:cNvSpPr>
            <a:spLocks noChangeArrowheads="1"/>
          </p:cNvSpPr>
          <p:nvPr/>
        </p:nvSpPr>
        <p:spPr bwMode="auto">
          <a:xfrm>
            <a:off x="2270125" y="4352925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Address/cmd Path</a:t>
            </a:r>
            <a:endParaRPr lang="en-US" sz="2000" dirty="0">
              <a:cs typeface="Arial" charset="0"/>
            </a:endParaRPr>
          </a:p>
        </p:txBody>
      </p:sp>
      <p:sp>
        <p:nvSpPr>
          <p:cNvPr id="6367" name="Rectangle 173"/>
          <p:cNvSpPr>
            <a:spLocks noChangeArrowheads="1"/>
          </p:cNvSpPr>
          <p:nvPr/>
        </p:nvSpPr>
        <p:spPr bwMode="auto">
          <a:xfrm>
            <a:off x="2101850" y="3981450"/>
            <a:ext cx="1235075" cy="2222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0" scaled="1"/>
          </a:gradFill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68" name="Rectangle 174"/>
          <p:cNvSpPr>
            <a:spLocks noChangeArrowheads="1"/>
          </p:cNvSpPr>
          <p:nvPr/>
        </p:nvSpPr>
        <p:spPr bwMode="auto">
          <a:xfrm>
            <a:off x="2455863" y="401955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Read Path</a:t>
            </a:r>
            <a:endParaRPr lang="en-US" sz="2000" dirty="0">
              <a:cs typeface="Arial" charset="0"/>
            </a:endParaRPr>
          </a:p>
        </p:txBody>
      </p:sp>
      <p:sp>
        <p:nvSpPr>
          <p:cNvPr id="6369" name="Rectangle 175"/>
          <p:cNvSpPr>
            <a:spLocks noChangeArrowheads="1"/>
          </p:cNvSpPr>
          <p:nvPr/>
        </p:nvSpPr>
        <p:spPr bwMode="auto">
          <a:xfrm>
            <a:off x="2101850" y="3724275"/>
            <a:ext cx="1235075" cy="220663"/>
          </a:xfrm>
          <a:prstGeom prst="rect">
            <a:avLst/>
          </a:prstGeom>
          <a:gradFill rotWithShape="1">
            <a:gsLst>
              <a:gs pos="0">
                <a:srgbClr val="66FFFF">
                  <a:alpha val="93999"/>
                </a:srgbClr>
              </a:gs>
              <a:gs pos="100000">
                <a:srgbClr val="FFFF00">
                  <a:alpha val="89998"/>
                </a:srgbClr>
              </a:gs>
            </a:gsLst>
            <a:lin ang="0" scaled="1"/>
          </a:gradFill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0" name="Rectangle 176"/>
          <p:cNvSpPr>
            <a:spLocks noChangeArrowheads="1"/>
          </p:cNvSpPr>
          <p:nvPr/>
        </p:nvSpPr>
        <p:spPr bwMode="auto">
          <a:xfrm>
            <a:off x="2465388" y="3762375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Write Path</a:t>
            </a:r>
            <a:endParaRPr lang="en-US" sz="2000" dirty="0">
              <a:cs typeface="Arial" charset="0"/>
            </a:endParaRPr>
          </a:p>
        </p:txBody>
      </p:sp>
      <p:sp>
        <p:nvSpPr>
          <p:cNvPr id="6371" name="Rectangle 177"/>
          <p:cNvSpPr>
            <a:spLocks noChangeArrowheads="1"/>
          </p:cNvSpPr>
          <p:nvPr/>
        </p:nvSpPr>
        <p:spPr bwMode="auto">
          <a:xfrm>
            <a:off x="2092325" y="2006600"/>
            <a:ext cx="544513" cy="2032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2" name="Rectangle 178"/>
          <p:cNvSpPr>
            <a:spLocks noChangeArrowheads="1"/>
          </p:cNvSpPr>
          <p:nvPr/>
        </p:nvSpPr>
        <p:spPr bwMode="auto">
          <a:xfrm>
            <a:off x="2152650" y="20574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Re</a:t>
            </a:r>
            <a:endParaRPr lang="en-US" sz="2000" dirty="0">
              <a:cs typeface="Arial" charset="0"/>
            </a:endParaRPr>
          </a:p>
        </p:txBody>
      </p:sp>
      <p:sp>
        <p:nvSpPr>
          <p:cNvPr id="6373" name="Rectangle 179"/>
          <p:cNvSpPr>
            <a:spLocks noChangeArrowheads="1"/>
          </p:cNvSpPr>
          <p:nvPr/>
        </p:nvSpPr>
        <p:spPr bwMode="auto">
          <a:xfrm>
            <a:off x="2286000" y="2057400"/>
            <a:ext cx="333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-</a:t>
            </a:r>
            <a:endParaRPr lang="en-US" sz="2000" dirty="0">
              <a:cs typeface="Arial" charset="0"/>
            </a:endParaRPr>
          </a:p>
        </p:txBody>
      </p:sp>
      <p:sp>
        <p:nvSpPr>
          <p:cNvPr id="6374" name="Rectangle 180"/>
          <p:cNvSpPr>
            <a:spLocks noChangeArrowheads="1"/>
          </p:cNvSpPr>
          <p:nvPr/>
        </p:nvSpPr>
        <p:spPr bwMode="auto">
          <a:xfrm>
            <a:off x="2312988" y="2057400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config</a:t>
            </a:r>
            <a:endParaRPr lang="en-US" sz="2000" dirty="0">
              <a:cs typeface="Arial" charset="0"/>
            </a:endParaRPr>
          </a:p>
        </p:txBody>
      </p:sp>
      <p:sp>
        <p:nvSpPr>
          <p:cNvPr id="6375" name="Rectangle 181"/>
          <p:cNvSpPr>
            <a:spLocks noChangeArrowheads="1"/>
          </p:cNvSpPr>
          <p:nvPr/>
        </p:nvSpPr>
        <p:spPr bwMode="auto">
          <a:xfrm>
            <a:off x="1066800" y="1981200"/>
            <a:ext cx="692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I/O Structure</a:t>
            </a:r>
            <a:endParaRPr lang="en-US" sz="2400" b="1" dirty="0">
              <a:cs typeface="Arial" charset="0"/>
            </a:endParaRPr>
          </a:p>
        </p:txBody>
      </p:sp>
      <p:sp>
        <p:nvSpPr>
          <p:cNvPr id="6376" name="Rectangle 182"/>
          <p:cNvSpPr>
            <a:spLocks noChangeArrowheads="1"/>
          </p:cNvSpPr>
          <p:nvPr/>
        </p:nvSpPr>
        <p:spPr bwMode="auto">
          <a:xfrm>
            <a:off x="1150938" y="2452688"/>
            <a:ext cx="538162" cy="1968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7" name="Rectangle 183"/>
          <p:cNvSpPr>
            <a:spLocks noChangeArrowheads="1"/>
          </p:cNvSpPr>
          <p:nvPr/>
        </p:nvSpPr>
        <p:spPr bwMode="auto">
          <a:xfrm>
            <a:off x="1181100" y="2519363"/>
            <a:ext cx="4397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Clock Gen</a:t>
            </a:r>
            <a:endParaRPr lang="en-US" sz="2400" b="1" dirty="0">
              <a:cs typeface="Arial" charset="0"/>
            </a:endParaRPr>
          </a:p>
        </p:txBody>
      </p:sp>
      <p:sp>
        <p:nvSpPr>
          <p:cNvPr id="6378" name="Line 184"/>
          <p:cNvSpPr>
            <a:spLocks noChangeShapeType="1"/>
          </p:cNvSpPr>
          <p:nvPr/>
        </p:nvSpPr>
        <p:spPr bwMode="auto">
          <a:xfrm>
            <a:off x="1011238" y="2544763"/>
            <a:ext cx="0" cy="255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79" name="Line 185"/>
          <p:cNvSpPr>
            <a:spLocks noChangeShapeType="1"/>
          </p:cNvSpPr>
          <p:nvPr/>
        </p:nvSpPr>
        <p:spPr bwMode="auto">
          <a:xfrm>
            <a:off x="1011238" y="2800350"/>
            <a:ext cx="109061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80" name="Rectangle 188"/>
          <p:cNvSpPr>
            <a:spLocks noChangeArrowheads="1"/>
          </p:cNvSpPr>
          <p:nvPr/>
        </p:nvSpPr>
        <p:spPr bwMode="auto">
          <a:xfrm>
            <a:off x="1182688" y="34194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1" name="Rectangle 189"/>
          <p:cNvSpPr>
            <a:spLocks noChangeArrowheads="1"/>
          </p:cNvSpPr>
          <p:nvPr/>
        </p:nvSpPr>
        <p:spPr bwMode="auto">
          <a:xfrm>
            <a:off x="1255713" y="3449638"/>
            <a:ext cx="192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DQS</a:t>
            </a:r>
          </a:p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Path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2" name="Rectangle 190"/>
          <p:cNvSpPr>
            <a:spLocks noChangeArrowheads="1"/>
          </p:cNvSpPr>
          <p:nvPr/>
        </p:nvSpPr>
        <p:spPr bwMode="auto">
          <a:xfrm>
            <a:off x="1182688" y="34194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3" name="Rectangle 191"/>
          <p:cNvSpPr>
            <a:spLocks noChangeArrowheads="1"/>
          </p:cNvSpPr>
          <p:nvPr/>
        </p:nvSpPr>
        <p:spPr bwMode="auto">
          <a:xfrm>
            <a:off x="1247775" y="386080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DQ I/O </a:t>
            </a:r>
            <a:endParaRPr lang="en-US" sz="2000" dirty="0">
              <a:cs typeface="Arial" charset="0"/>
            </a:endParaRPr>
          </a:p>
        </p:txBody>
      </p:sp>
      <p:sp>
        <p:nvSpPr>
          <p:cNvPr id="6384" name="Rectangle 192"/>
          <p:cNvSpPr>
            <a:spLocks noChangeArrowheads="1"/>
          </p:cNvSpPr>
          <p:nvPr/>
        </p:nvSpPr>
        <p:spPr bwMode="auto">
          <a:xfrm>
            <a:off x="1271588" y="3986213"/>
            <a:ext cx="241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Block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5" name="Rectangle 193"/>
          <p:cNvSpPr>
            <a:spLocks noChangeArrowheads="1"/>
          </p:cNvSpPr>
          <p:nvPr/>
        </p:nvSpPr>
        <p:spPr bwMode="auto">
          <a:xfrm>
            <a:off x="1176338" y="3829050"/>
            <a:ext cx="3984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6" name="Rectangle 194"/>
          <p:cNvSpPr>
            <a:spLocks noChangeArrowheads="1"/>
          </p:cNvSpPr>
          <p:nvPr/>
        </p:nvSpPr>
        <p:spPr bwMode="auto">
          <a:xfrm>
            <a:off x="1247775" y="386080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DQ I/O 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7" name="Rectangle 195"/>
          <p:cNvSpPr>
            <a:spLocks noChangeArrowheads="1"/>
          </p:cNvSpPr>
          <p:nvPr/>
        </p:nvSpPr>
        <p:spPr bwMode="auto">
          <a:xfrm>
            <a:off x="1176338" y="3829050"/>
            <a:ext cx="3984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grpSp>
        <p:nvGrpSpPr>
          <p:cNvPr id="21" name="Group 196"/>
          <p:cNvGrpSpPr>
            <a:grpSpLocks/>
          </p:cNvGrpSpPr>
          <p:nvPr/>
        </p:nvGrpSpPr>
        <p:grpSpPr bwMode="auto">
          <a:xfrm>
            <a:off x="2770188" y="1981200"/>
            <a:ext cx="611187" cy="944563"/>
            <a:chOff x="4675" y="1652"/>
            <a:chExt cx="263" cy="347"/>
          </a:xfrm>
        </p:grpSpPr>
        <p:sp>
          <p:nvSpPr>
            <p:cNvPr id="6499" name="Rectangle 197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0" name="Picture 19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6" y="1653"/>
              <a:ext cx="262" cy="3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1" name="Rectangle 199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02" name="Rectangle 200"/>
            <p:cNvSpPr>
              <a:spLocks noChangeArrowheads="1"/>
            </p:cNvSpPr>
            <p:nvPr/>
          </p:nvSpPr>
          <p:spPr bwMode="auto">
            <a:xfrm>
              <a:off x="4676" y="1653"/>
              <a:ext cx="262" cy="346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89" name="Rectangle 201"/>
          <p:cNvSpPr>
            <a:spLocks noChangeArrowheads="1"/>
          </p:cNvSpPr>
          <p:nvPr/>
        </p:nvSpPr>
        <p:spPr bwMode="auto">
          <a:xfrm>
            <a:off x="2800350" y="2362200"/>
            <a:ext cx="55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Calibration</a:t>
            </a:r>
          </a:p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Sequencer</a:t>
            </a:r>
            <a:endParaRPr lang="en-US" sz="2000" dirty="0">
              <a:cs typeface="Arial" charset="0"/>
            </a:endParaRPr>
          </a:p>
        </p:txBody>
      </p:sp>
      <p:sp>
        <p:nvSpPr>
          <p:cNvPr id="6390" name="Line 202"/>
          <p:cNvSpPr>
            <a:spLocks noChangeShapeType="1"/>
          </p:cNvSpPr>
          <p:nvPr/>
        </p:nvSpPr>
        <p:spPr bwMode="auto">
          <a:xfrm>
            <a:off x="1574800" y="3944938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1" name="Line 203"/>
          <p:cNvSpPr>
            <a:spLocks noChangeShapeType="1"/>
          </p:cNvSpPr>
          <p:nvPr/>
        </p:nvSpPr>
        <p:spPr bwMode="auto">
          <a:xfrm flipV="1">
            <a:off x="1741488" y="3829050"/>
            <a:ext cx="0" cy="1158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2" name="Line 204"/>
          <p:cNvSpPr>
            <a:spLocks noChangeShapeType="1"/>
          </p:cNvSpPr>
          <p:nvPr/>
        </p:nvSpPr>
        <p:spPr bwMode="auto">
          <a:xfrm>
            <a:off x="1741488" y="3829050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3" name="Line 205"/>
          <p:cNvSpPr>
            <a:spLocks noChangeShapeType="1"/>
          </p:cNvSpPr>
          <p:nvPr/>
        </p:nvSpPr>
        <p:spPr bwMode="auto">
          <a:xfrm>
            <a:off x="1574800" y="4024313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4" name="Line 206"/>
          <p:cNvSpPr>
            <a:spLocks noChangeShapeType="1"/>
          </p:cNvSpPr>
          <p:nvPr/>
        </p:nvSpPr>
        <p:spPr bwMode="auto">
          <a:xfrm>
            <a:off x="1741488" y="4024313"/>
            <a:ext cx="0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5" name="Line 207"/>
          <p:cNvSpPr>
            <a:spLocks noChangeShapeType="1"/>
          </p:cNvSpPr>
          <p:nvPr/>
        </p:nvSpPr>
        <p:spPr bwMode="auto">
          <a:xfrm>
            <a:off x="1741488" y="4113213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6" name="Rectangle 208"/>
          <p:cNvSpPr>
            <a:spLocks noChangeArrowheads="1"/>
          </p:cNvSpPr>
          <p:nvPr/>
        </p:nvSpPr>
        <p:spPr bwMode="auto">
          <a:xfrm>
            <a:off x="1308100" y="4264025"/>
            <a:ext cx="146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I/O </a:t>
            </a:r>
            <a:endParaRPr lang="en-US" sz="2000" dirty="0">
              <a:cs typeface="Arial" charset="0"/>
            </a:endParaRPr>
          </a:p>
        </p:txBody>
      </p:sp>
      <p:sp>
        <p:nvSpPr>
          <p:cNvPr id="6397" name="Rectangle 209"/>
          <p:cNvSpPr>
            <a:spLocks noChangeArrowheads="1"/>
          </p:cNvSpPr>
          <p:nvPr/>
        </p:nvSpPr>
        <p:spPr bwMode="auto">
          <a:xfrm>
            <a:off x="1265238" y="4387850"/>
            <a:ext cx="2413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Block</a:t>
            </a:r>
            <a:endParaRPr lang="en-US" sz="2000" b="1" dirty="0">
              <a:cs typeface="Arial" charset="0"/>
            </a:endParaRPr>
          </a:p>
        </p:txBody>
      </p:sp>
      <p:sp>
        <p:nvSpPr>
          <p:cNvPr id="6398" name="Rectangle 210"/>
          <p:cNvSpPr>
            <a:spLocks noChangeArrowheads="1"/>
          </p:cNvSpPr>
          <p:nvPr/>
        </p:nvSpPr>
        <p:spPr bwMode="auto">
          <a:xfrm>
            <a:off x="1176338" y="42322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99" name="Rectangle 211"/>
          <p:cNvSpPr>
            <a:spLocks noChangeArrowheads="1"/>
          </p:cNvSpPr>
          <p:nvPr/>
        </p:nvSpPr>
        <p:spPr bwMode="auto">
          <a:xfrm>
            <a:off x="1308100" y="4264025"/>
            <a:ext cx="146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I/O </a:t>
            </a:r>
            <a:endParaRPr lang="en-US" sz="2000" b="1" dirty="0">
              <a:cs typeface="Arial" charset="0"/>
            </a:endParaRPr>
          </a:p>
        </p:txBody>
      </p:sp>
      <p:sp>
        <p:nvSpPr>
          <p:cNvPr id="6400" name="Rectangle 212"/>
          <p:cNvSpPr>
            <a:spLocks noChangeArrowheads="1"/>
          </p:cNvSpPr>
          <p:nvPr/>
        </p:nvSpPr>
        <p:spPr bwMode="auto">
          <a:xfrm>
            <a:off x="1176338" y="42322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401" name="Line 213"/>
          <p:cNvSpPr>
            <a:spLocks noChangeShapeType="1"/>
          </p:cNvSpPr>
          <p:nvPr/>
        </p:nvSpPr>
        <p:spPr bwMode="auto">
          <a:xfrm flipH="1">
            <a:off x="1562100" y="4406900"/>
            <a:ext cx="5397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2" name="Line 214"/>
          <p:cNvSpPr>
            <a:spLocks noChangeShapeType="1"/>
          </p:cNvSpPr>
          <p:nvPr/>
        </p:nvSpPr>
        <p:spPr bwMode="auto">
          <a:xfrm flipH="1">
            <a:off x="884238" y="3976688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3" name="Line 215"/>
          <p:cNvSpPr>
            <a:spLocks noChangeShapeType="1"/>
          </p:cNvSpPr>
          <p:nvPr/>
        </p:nvSpPr>
        <p:spPr bwMode="auto">
          <a:xfrm flipH="1">
            <a:off x="884238" y="3552825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4" name="Line 216"/>
          <p:cNvSpPr>
            <a:spLocks noChangeShapeType="1"/>
          </p:cNvSpPr>
          <p:nvPr/>
        </p:nvSpPr>
        <p:spPr bwMode="auto">
          <a:xfrm>
            <a:off x="1568450" y="3552825"/>
            <a:ext cx="809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5" name="Line 217"/>
          <p:cNvSpPr>
            <a:spLocks noChangeShapeType="1"/>
          </p:cNvSpPr>
          <p:nvPr/>
        </p:nvSpPr>
        <p:spPr bwMode="auto">
          <a:xfrm>
            <a:off x="1649413" y="3552825"/>
            <a:ext cx="0" cy="2206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6" name="Line 218"/>
          <p:cNvSpPr>
            <a:spLocks noChangeShapeType="1"/>
          </p:cNvSpPr>
          <p:nvPr/>
        </p:nvSpPr>
        <p:spPr bwMode="auto">
          <a:xfrm flipH="1">
            <a:off x="1011238" y="3773488"/>
            <a:ext cx="6381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7" name="Line 219"/>
          <p:cNvSpPr>
            <a:spLocks noChangeShapeType="1"/>
          </p:cNvSpPr>
          <p:nvPr/>
        </p:nvSpPr>
        <p:spPr bwMode="auto">
          <a:xfrm>
            <a:off x="1011238" y="3773488"/>
            <a:ext cx="0" cy="1143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2" name="Group 220"/>
          <p:cNvGrpSpPr>
            <a:grpSpLocks/>
          </p:cNvGrpSpPr>
          <p:nvPr/>
        </p:nvGrpSpPr>
        <p:grpSpPr bwMode="auto">
          <a:xfrm>
            <a:off x="830263" y="3944938"/>
            <a:ext cx="106362" cy="60325"/>
            <a:chOff x="3760" y="2480"/>
            <a:chExt cx="50" cy="28"/>
          </a:xfrm>
        </p:grpSpPr>
        <p:sp>
          <p:nvSpPr>
            <p:cNvPr id="6497" name="Freeform 221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8" name="Freeform 222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23"/>
          <p:cNvGrpSpPr>
            <a:grpSpLocks/>
          </p:cNvGrpSpPr>
          <p:nvPr/>
        </p:nvGrpSpPr>
        <p:grpSpPr bwMode="auto">
          <a:xfrm>
            <a:off x="835025" y="3524250"/>
            <a:ext cx="106363" cy="58738"/>
            <a:chOff x="3762" y="2281"/>
            <a:chExt cx="50" cy="28"/>
          </a:xfrm>
        </p:grpSpPr>
        <p:sp>
          <p:nvSpPr>
            <p:cNvPr id="6495" name="Freeform 224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6" name="Freeform 225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0" name="Rectangle 226"/>
          <p:cNvSpPr>
            <a:spLocks noChangeArrowheads="1"/>
          </p:cNvSpPr>
          <p:nvPr/>
        </p:nvSpPr>
        <p:spPr bwMode="auto">
          <a:xfrm>
            <a:off x="795338" y="3133725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411" name="Line 227"/>
          <p:cNvSpPr>
            <a:spLocks noChangeShapeType="1"/>
          </p:cNvSpPr>
          <p:nvPr/>
        </p:nvSpPr>
        <p:spPr bwMode="auto">
          <a:xfrm>
            <a:off x="852488" y="3133725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12" name="Rectangle 228"/>
          <p:cNvSpPr>
            <a:spLocks noChangeArrowheads="1"/>
          </p:cNvSpPr>
          <p:nvPr/>
        </p:nvSpPr>
        <p:spPr bwMode="auto">
          <a:xfrm>
            <a:off x="795338" y="3133725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grpSp>
        <p:nvGrpSpPr>
          <p:cNvPr id="24" name="Group 229"/>
          <p:cNvGrpSpPr>
            <a:grpSpLocks/>
          </p:cNvGrpSpPr>
          <p:nvPr/>
        </p:nvGrpSpPr>
        <p:grpSpPr bwMode="auto">
          <a:xfrm>
            <a:off x="827088" y="2514600"/>
            <a:ext cx="104775" cy="58738"/>
            <a:chOff x="3758" y="1805"/>
            <a:chExt cx="50" cy="28"/>
          </a:xfrm>
        </p:grpSpPr>
        <p:sp>
          <p:nvSpPr>
            <p:cNvPr id="6493" name="Freeform 230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4" name="Freeform 231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4" name="Line 232"/>
          <p:cNvSpPr>
            <a:spLocks noChangeShapeType="1"/>
          </p:cNvSpPr>
          <p:nvPr/>
        </p:nvSpPr>
        <p:spPr bwMode="auto">
          <a:xfrm>
            <a:off x="903288" y="2514600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33"/>
          <p:cNvGrpSpPr>
            <a:grpSpLocks/>
          </p:cNvGrpSpPr>
          <p:nvPr/>
        </p:nvGrpSpPr>
        <p:grpSpPr bwMode="auto">
          <a:xfrm>
            <a:off x="827088" y="2514600"/>
            <a:ext cx="104775" cy="58738"/>
            <a:chOff x="3758" y="1805"/>
            <a:chExt cx="50" cy="28"/>
          </a:xfrm>
        </p:grpSpPr>
        <p:sp>
          <p:nvSpPr>
            <p:cNvPr id="6491" name="Freeform 234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2" name="Freeform 235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6" name="Line 236"/>
          <p:cNvSpPr>
            <a:spLocks noChangeShapeType="1"/>
          </p:cNvSpPr>
          <p:nvPr/>
        </p:nvSpPr>
        <p:spPr bwMode="auto">
          <a:xfrm flipH="1">
            <a:off x="925513" y="2544763"/>
            <a:ext cx="2254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6" name="Group 237"/>
          <p:cNvGrpSpPr>
            <a:grpSpLocks/>
          </p:cNvGrpSpPr>
          <p:nvPr/>
        </p:nvGrpSpPr>
        <p:grpSpPr bwMode="auto">
          <a:xfrm>
            <a:off x="830263" y="4378325"/>
            <a:ext cx="106362" cy="58738"/>
            <a:chOff x="3760" y="2684"/>
            <a:chExt cx="50" cy="28"/>
          </a:xfrm>
        </p:grpSpPr>
        <p:sp>
          <p:nvSpPr>
            <p:cNvPr id="6489" name="Freeform 238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0" name="Freeform 239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8" name="Line 240"/>
          <p:cNvSpPr>
            <a:spLocks noChangeShapeType="1"/>
          </p:cNvSpPr>
          <p:nvPr/>
        </p:nvSpPr>
        <p:spPr bwMode="auto">
          <a:xfrm>
            <a:off x="909638" y="4378325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7" name="Group 241"/>
          <p:cNvGrpSpPr>
            <a:grpSpLocks/>
          </p:cNvGrpSpPr>
          <p:nvPr/>
        </p:nvGrpSpPr>
        <p:grpSpPr bwMode="auto">
          <a:xfrm>
            <a:off x="830263" y="4378325"/>
            <a:ext cx="106362" cy="58738"/>
            <a:chOff x="3760" y="2684"/>
            <a:chExt cx="50" cy="28"/>
          </a:xfrm>
        </p:grpSpPr>
        <p:sp>
          <p:nvSpPr>
            <p:cNvPr id="6487" name="Freeform 242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8" name="Freeform 243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0" name="Line 244"/>
          <p:cNvSpPr>
            <a:spLocks noChangeShapeType="1"/>
          </p:cNvSpPr>
          <p:nvPr/>
        </p:nvSpPr>
        <p:spPr bwMode="auto">
          <a:xfrm flipH="1">
            <a:off x="935038" y="4406900"/>
            <a:ext cx="2413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21" name="Line 245"/>
          <p:cNvSpPr>
            <a:spLocks noChangeShapeType="1"/>
          </p:cNvSpPr>
          <p:nvPr/>
        </p:nvSpPr>
        <p:spPr bwMode="auto">
          <a:xfrm>
            <a:off x="2636838" y="2800350"/>
            <a:ext cx="134937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22" name="Line 246"/>
          <p:cNvSpPr>
            <a:spLocks noChangeShapeType="1"/>
          </p:cNvSpPr>
          <p:nvPr/>
        </p:nvSpPr>
        <p:spPr bwMode="auto">
          <a:xfrm>
            <a:off x="2647950" y="2133600"/>
            <a:ext cx="1238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48"/>
          <p:cNvGrpSpPr>
            <a:grpSpLocks/>
          </p:cNvGrpSpPr>
          <p:nvPr/>
        </p:nvGrpSpPr>
        <p:grpSpPr bwMode="auto">
          <a:xfrm>
            <a:off x="230188" y="1884363"/>
            <a:ext cx="358775" cy="2554287"/>
            <a:chOff x="3477" y="1508"/>
            <a:chExt cx="169" cy="1205"/>
          </a:xfrm>
        </p:grpSpPr>
        <p:sp>
          <p:nvSpPr>
            <p:cNvPr id="6466" name="Rectangle 249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467" name="Picture 2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68" name="Rectangle 251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9" name="Rectangle 252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0" name="Freeform 253"/>
            <p:cNvSpPr>
              <a:spLocks/>
            </p:cNvSpPr>
            <p:nvPr/>
          </p:nvSpPr>
          <p:spPr bwMode="auto">
            <a:xfrm>
              <a:off x="3477" y="1508"/>
              <a:ext cx="169" cy="15"/>
            </a:xfrm>
            <a:custGeom>
              <a:avLst/>
              <a:gdLst>
                <a:gd name="T0" fmla="*/ 0 w 169"/>
                <a:gd name="T1" fmla="*/ 0 h 15"/>
                <a:gd name="T2" fmla="*/ 12 w 169"/>
                <a:gd name="T3" fmla="*/ 15 h 15"/>
                <a:gd name="T4" fmla="*/ 156 w 169"/>
                <a:gd name="T5" fmla="*/ 15 h 15"/>
                <a:gd name="T6" fmla="*/ 169 w 169"/>
                <a:gd name="T7" fmla="*/ 0 h 15"/>
                <a:gd name="T8" fmla="*/ 0 w 16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0"/>
                  </a:moveTo>
                  <a:lnTo>
                    <a:pt x="12" y="15"/>
                  </a:lnTo>
                  <a:lnTo>
                    <a:pt x="156" y="15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1" name="Rectangle 254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2" name="Rectangle 255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3" name="Freeform 256"/>
            <p:cNvSpPr>
              <a:spLocks/>
            </p:cNvSpPr>
            <p:nvPr/>
          </p:nvSpPr>
          <p:spPr bwMode="auto">
            <a:xfrm>
              <a:off x="3477" y="1508"/>
              <a:ext cx="12" cy="1204"/>
            </a:xfrm>
            <a:custGeom>
              <a:avLst/>
              <a:gdLst>
                <a:gd name="T0" fmla="*/ 0 w 12"/>
                <a:gd name="T1" fmla="*/ 0 h 1204"/>
                <a:gd name="T2" fmla="*/ 0 w 12"/>
                <a:gd name="T3" fmla="*/ 1204 h 1204"/>
                <a:gd name="T4" fmla="*/ 12 w 12"/>
                <a:gd name="T5" fmla="*/ 1189 h 1204"/>
                <a:gd name="T6" fmla="*/ 12 w 12"/>
                <a:gd name="T7" fmla="*/ 15 h 1204"/>
                <a:gd name="T8" fmla="*/ 0 w 12"/>
                <a:gd name="T9" fmla="*/ 0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04"/>
                <a:gd name="T17" fmla="*/ 12 w 1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04">
                  <a:moveTo>
                    <a:pt x="0" y="0"/>
                  </a:moveTo>
                  <a:lnTo>
                    <a:pt x="0" y="1204"/>
                  </a:lnTo>
                  <a:lnTo>
                    <a:pt x="12" y="1189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4" name="Rectangle 257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5" name="Rectangle 258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6" name="Freeform 259"/>
            <p:cNvSpPr>
              <a:spLocks/>
            </p:cNvSpPr>
            <p:nvPr/>
          </p:nvSpPr>
          <p:spPr bwMode="auto">
            <a:xfrm>
              <a:off x="3477" y="2697"/>
              <a:ext cx="169" cy="15"/>
            </a:xfrm>
            <a:custGeom>
              <a:avLst/>
              <a:gdLst>
                <a:gd name="T0" fmla="*/ 0 w 169"/>
                <a:gd name="T1" fmla="*/ 15 h 15"/>
                <a:gd name="T2" fmla="*/ 169 w 169"/>
                <a:gd name="T3" fmla="*/ 15 h 15"/>
                <a:gd name="T4" fmla="*/ 156 w 169"/>
                <a:gd name="T5" fmla="*/ 0 h 15"/>
                <a:gd name="T6" fmla="*/ 12 w 169"/>
                <a:gd name="T7" fmla="*/ 0 h 15"/>
                <a:gd name="T8" fmla="*/ 0 w 169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15"/>
                  </a:moveTo>
                  <a:lnTo>
                    <a:pt x="169" y="15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7" name="Rectangle 260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8" name="Rectangle 261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9" name="Freeform 262"/>
            <p:cNvSpPr>
              <a:spLocks/>
            </p:cNvSpPr>
            <p:nvPr/>
          </p:nvSpPr>
          <p:spPr bwMode="auto">
            <a:xfrm>
              <a:off x="3633" y="1508"/>
              <a:ext cx="13" cy="1204"/>
            </a:xfrm>
            <a:custGeom>
              <a:avLst/>
              <a:gdLst>
                <a:gd name="T0" fmla="*/ 13 w 13"/>
                <a:gd name="T1" fmla="*/ 1204 h 1204"/>
                <a:gd name="T2" fmla="*/ 13 w 13"/>
                <a:gd name="T3" fmla="*/ 0 h 1204"/>
                <a:gd name="T4" fmla="*/ 0 w 13"/>
                <a:gd name="T5" fmla="*/ 15 h 1204"/>
                <a:gd name="T6" fmla="*/ 0 w 13"/>
                <a:gd name="T7" fmla="*/ 1189 h 1204"/>
                <a:gd name="T8" fmla="*/ 13 w 13"/>
                <a:gd name="T9" fmla="*/ 1204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04"/>
                <a:gd name="T17" fmla="*/ 13 w 13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04">
                  <a:moveTo>
                    <a:pt x="13" y="1204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0" y="1189"/>
                  </a:lnTo>
                  <a:lnTo>
                    <a:pt x="13" y="1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0" name="Rectangle 263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1" name="Rectangle 264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2" name="Rectangle 265"/>
            <p:cNvSpPr>
              <a:spLocks noChangeArrowheads="1"/>
            </p:cNvSpPr>
            <p:nvPr/>
          </p:nvSpPr>
          <p:spPr bwMode="auto">
            <a:xfrm>
              <a:off x="3489" y="1523"/>
              <a:ext cx="144" cy="11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3" name="Line 266"/>
            <p:cNvSpPr>
              <a:spLocks noChangeShapeType="1"/>
            </p:cNvSpPr>
            <p:nvPr/>
          </p:nvSpPr>
          <p:spPr bwMode="auto">
            <a:xfrm>
              <a:off x="3477" y="1508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4" name="Line 267"/>
            <p:cNvSpPr>
              <a:spLocks noChangeShapeType="1"/>
            </p:cNvSpPr>
            <p:nvPr/>
          </p:nvSpPr>
          <p:spPr bwMode="auto">
            <a:xfrm flipV="1">
              <a:off x="3477" y="2697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5" name="Line 268"/>
            <p:cNvSpPr>
              <a:spLocks noChangeShapeType="1"/>
            </p:cNvSpPr>
            <p:nvPr/>
          </p:nvSpPr>
          <p:spPr bwMode="auto">
            <a:xfrm flipH="1" flipV="1">
              <a:off x="3633" y="2697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6" name="Line 269"/>
            <p:cNvSpPr>
              <a:spLocks noChangeShapeType="1"/>
            </p:cNvSpPr>
            <p:nvPr/>
          </p:nvSpPr>
          <p:spPr bwMode="auto">
            <a:xfrm flipH="1">
              <a:off x="3633" y="1508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4" name="Rectangle 270"/>
          <p:cNvSpPr>
            <a:spLocks noChangeArrowheads="1"/>
          </p:cNvSpPr>
          <p:nvPr/>
        </p:nvSpPr>
        <p:spPr bwMode="auto">
          <a:xfrm>
            <a:off x="2246861" y="3284539"/>
            <a:ext cx="1133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cs typeface="Arial" charset="0"/>
              </a:rPr>
              <a:t>ALTMEMPHY/UniPHY</a:t>
            </a:r>
            <a:endParaRPr lang="en-US" sz="13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grpSp>
        <p:nvGrpSpPr>
          <p:cNvPr id="29" name="Group 271"/>
          <p:cNvGrpSpPr>
            <a:grpSpLocks/>
          </p:cNvGrpSpPr>
          <p:nvPr/>
        </p:nvGrpSpPr>
        <p:grpSpPr bwMode="auto">
          <a:xfrm>
            <a:off x="603250" y="2879725"/>
            <a:ext cx="192088" cy="238125"/>
            <a:chOff x="3653" y="1977"/>
            <a:chExt cx="90" cy="113"/>
          </a:xfrm>
        </p:grpSpPr>
        <p:sp>
          <p:nvSpPr>
            <p:cNvPr id="6462" name="Rectangle 272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3" name="Freeform 273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4" name="Rectangle 274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5" name="Freeform 275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6" name="Rectangle 276"/>
          <p:cNvSpPr>
            <a:spLocks noChangeArrowheads="1"/>
          </p:cNvSpPr>
          <p:nvPr/>
        </p:nvSpPr>
        <p:spPr bwMode="auto">
          <a:xfrm rot="-5400000">
            <a:off x="190501" y="2979737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Memory</a:t>
            </a:r>
            <a:endParaRPr lang="en-US" sz="2000" dirty="0">
              <a:cs typeface="Arial" charset="0"/>
            </a:endParaRPr>
          </a:p>
        </p:txBody>
      </p:sp>
      <p:sp>
        <p:nvSpPr>
          <p:cNvPr id="6427" name="Rectangle 278"/>
          <p:cNvSpPr>
            <a:spLocks noChangeArrowheads="1"/>
          </p:cNvSpPr>
          <p:nvPr/>
        </p:nvSpPr>
        <p:spPr bwMode="auto">
          <a:xfrm>
            <a:off x="1905000" y="1401763"/>
            <a:ext cx="795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Legacy</a:t>
            </a:r>
            <a:endParaRPr lang="en-US" sz="2000" dirty="0">
              <a:cs typeface="Arial" charset="0"/>
            </a:endParaRPr>
          </a:p>
        </p:txBody>
      </p:sp>
      <p:grpSp>
        <p:nvGrpSpPr>
          <p:cNvPr id="30" name="Group 279"/>
          <p:cNvGrpSpPr>
            <a:grpSpLocks/>
          </p:cNvGrpSpPr>
          <p:nvPr/>
        </p:nvGrpSpPr>
        <p:grpSpPr bwMode="auto">
          <a:xfrm>
            <a:off x="2209800" y="2362200"/>
            <a:ext cx="304800" cy="228600"/>
            <a:chOff x="2544" y="1152"/>
            <a:chExt cx="192" cy="144"/>
          </a:xfrm>
        </p:grpSpPr>
        <p:sp>
          <p:nvSpPr>
            <p:cNvPr id="6460" name="Rectangle 280"/>
            <p:cNvSpPr>
              <a:spLocks noChangeArrowheads="1"/>
            </p:cNvSpPr>
            <p:nvPr/>
          </p:nvSpPr>
          <p:spPr bwMode="auto">
            <a:xfrm>
              <a:off x="2544" y="1152"/>
              <a:ext cx="192" cy="144"/>
            </a:xfrm>
            <a:prstGeom prst="rect">
              <a:avLst/>
            </a:prstGeom>
            <a:solidFill>
              <a:srgbClr val="00FFFF"/>
            </a:solidFill>
            <a:ln w="317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1" name="Rectangle 281"/>
            <p:cNvSpPr>
              <a:spLocks noChangeArrowheads="1"/>
            </p:cNvSpPr>
            <p:nvPr/>
          </p:nvSpPr>
          <p:spPr bwMode="auto">
            <a:xfrm>
              <a:off x="2592" y="1200"/>
              <a:ext cx="128" cy="8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PLL</a:t>
              </a:r>
              <a:endParaRPr lang="en-US" sz="2000" dirty="0">
                <a:cs typeface="Arial" charset="0"/>
              </a:endParaRPr>
            </a:p>
          </p:txBody>
        </p:sp>
      </p:grpSp>
      <p:sp>
        <p:nvSpPr>
          <p:cNvPr id="6429" name="Line 282"/>
          <p:cNvSpPr>
            <a:spLocks noChangeShapeType="1"/>
          </p:cNvSpPr>
          <p:nvPr/>
        </p:nvSpPr>
        <p:spPr bwMode="auto">
          <a:xfrm>
            <a:off x="23622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0" name="Line 283"/>
          <p:cNvSpPr>
            <a:spLocks noChangeShapeType="1"/>
          </p:cNvSpPr>
          <p:nvPr/>
        </p:nvSpPr>
        <p:spPr bwMode="auto">
          <a:xfrm flipH="1">
            <a:off x="1685925" y="2514600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4"/>
          <p:cNvGrpSpPr>
            <a:grpSpLocks/>
          </p:cNvGrpSpPr>
          <p:nvPr/>
        </p:nvGrpSpPr>
        <p:grpSpPr bwMode="auto">
          <a:xfrm>
            <a:off x="2135188" y="3052763"/>
            <a:ext cx="379412" cy="223837"/>
            <a:chOff x="745" y="1928"/>
            <a:chExt cx="239" cy="141"/>
          </a:xfrm>
        </p:grpSpPr>
        <p:sp>
          <p:nvSpPr>
            <p:cNvPr id="6458" name="Rectangle 285"/>
            <p:cNvSpPr>
              <a:spLocks noChangeArrowheads="1"/>
            </p:cNvSpPr>
            <p:nvPr/>
          </p:nvSpPr>
          <p:spPr bwMode="auto">
            <a:xfrm>
              <a:off x="745" y="1928"/>
              <a:ext cx="239" cy="141"/>
            </a:xfrm>
            <a:prstGeom prst="rect">
              <a:avLst/>
            </a:prstGeom>
            <a:solidFill>
              <a:srgbClr val="00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59" name="Rectangle 286"/>
            <p:cNvSpPr>
              <a:spLocks noChangeArrowheads="1"/>
            </p:cNvSpPr>
            <p:nvPr/>
          </p:nvSpPr>
          <p:spPr bwMode="auto">
            <a:xfrm>
              <a:off x="794" y="1952"/>
              <a:ext cx="1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DLL</a:t>
              </a:r>
              <a:endParaRPr lang="en-US" sz="2000" dirty="0">
                <a:cs typeface="Arial" charset="0"/>
              </a:endParaRPr>
            </a:p>
          </p:txBody>
        </p:sp>
      </p:grpSp>
      <p:grpSp>
        <p:nvGrpSpPr>
          <p:cNvPr id="6631" name="Group 287"/>
          <p:cNvGrpSpPr>
            <a:grpSpLocks/>
          </p:cNvGrpSpPr>
          <p:nvPr/>
        </p:nvGrpSpPr>
        <p:grpSpPr bwMode="auto">
          <a:xfrm>
            <a:off x="2101850" y="2703513"/>
            <a:ext cx="546100" cy="185737"/>
            <a:chOff x="1324" y="1703"/>
            <a:chExt cx="344" cy="117"/>
          </a:xfrm>
        </p:grpSpPr>
        <p:grpSp>
          <p:nvGrpSpPr>
            <p:cNvPr id="6636" name="Group 288"/>
            <p:cNvGrpSpPr>
              <a:grpSpLocks/>
            </p:cNvGrpSpPr>
            <p:nvPr/>
          </p:nvGrpSpPr>
          <p:grpSpPr bwMode="auto">
            <a:xfrm>
              <a:off x="1324" y="1703"/>
              <a:ext cx="344" cy="117"/>
              <a:chOff x="4360" y="1894"/>
              <a:chExt cx="257" cy="88"/>
            </a:xfrm>
          </p:grpSpPr>
          <p:sp>
            <p:nvSpPr>
              <p:cNvPr id="6454" name="Rectangle 289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455" name="Picture 29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6" name="Rectangle 291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457" name="Rectangle 292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453" name="Rectangle 293"/>
            <p:cNvSpPr>
              <a:spLocks noChangeArrowheads="1"/>
            </p:cNvSpPr>
            <p:nvPr/>
          </p:nvSpPr>
          <p:spPr bwMode="auto">
            <a:xfrm>
              <a:off x="1364" y="1724"/>
              <a:ext cx="2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Mimic Path</a:t>
              </a:r>
              <a:endParaRPr lang="en-US" sz="2000" dirty="0">
                <a:cs typeface="Arial" charset="0"/>
              </a:endParaRPr>
            </a:p>
          </p:txBody>
        </p:sp>
      </p:grpSp>
      <p:sp>
        <p:nvSpPr>
          <p:cNvPr id="6433" name="Line 294"/>
          <p:cNvSpPr>
            <a:spLocks noChangeShapeType="1"/>
          </p:cNvSpPr>
          <p:nvPr/>
        </p:nvSpPr>
        <p:spPr bwMode="auto">
          <a:xfrm flipH="1">
            <a:off x="1371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4" name="Line 295"/>
          <p:cNvSpPr>
            <a:spLocks noChangeShapeType="1"/>
          </p:cNvSpPr>
          <p:nvPr/>
        </p:nvSpPr>
        <p:spPr bwMode="auto">
          <a:xfrm>
            <a:off x="1371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5" name="Line 356"/>
          <p:cNvSpPr>
            <a:spLocks noChangeShapeType="1"/>
          </p:cNvSpPr>
          <p:nvPr/>
        </p:nvSpPr>
        <p:spPr bwMode="auto">
          <a:xfrm>
            <a:off x="1012825" y="3876675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6" name="Rectangle 585"/>
          <p:cNvSpPr>
            <a:spLocks noChangeArrowheads="1"/>
          </p:cNvSpPr>
          <p:nvPr/>
        </p:nvSpPr>
        <p:spPr bwMode="auto">
          <a:xfrm>
            <a:off x="3611563" y="1847850"/>
            <a:ext cx="558800" cy="284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37" name="Freeform 40"/>
          <p:cNvSpPr>
            <a:spLocks noEditPoints="1"/>
          </p:cNvSpPr>
          <p:nvPr/>
        </p:nvSpPr>
        <p:spPr bwMode="auto">
          <a:xfrm>
            <a:off x="3349625" y="3786188"/>
            <a:ext cx="244475" cy="66675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8" name="Freeform 41"/>
          <p:cNvSpPr>
            <a:spLocks noEditPoints="1"/>
          </p:cNvSpPr>
          <p:nvPr/>
        </p:nvSpPr>
        <p:spPr bwMode="auto">
          <a:xfrm>
            <a:off x="3352800" y="4078288"/>
            <a:ext cx="228600" cy="68262"/>
          </a:xfrm>
          <a:custGeom>
            <a:avLst/>
            <a:gdLst>
              <a:gd name="T0" fmla="*/ 0 w 108"/>
              <a:gd name="T1" fmla="*/ 2147483647 h 32"/>
              <a:gd name="T2" fmla="*/ 2147483647 w 108"/>
              <a:gd name="T3" fmla="*/ 2147483647 h 32"/>
              <a:gd name="T4" fmla="*/ 2147483647 w 108"/>
              <a:gd name="T5" fmla="*/ 2147483647 h 32"/>
              <a:gd name="T6" fmla="*/ 0 w 108"/>
              <a:gd name="T7" fmla="*/ 2147483647 h 32"/>
              <a:gd name="T8" fmla="*/ 0 w 108"/>
              <a:gd name="T9" fmla="*/ 2147483647 h 32"/>
              <a:gd name="T10" fmla="*/ 2147483647 w 108"/>
              <a:gd name="T11" fmla="*/ 0 h 32"/>
              <a:gd name="T12" fmla="*/ 2147483647 w 108"/>
              <a:gd name="T13" fmla="*/ 2147483647 h 32"/>
              <a:gd name="T14" fmla="*/ 2147483647 w 108"/>
              <a:gd name="T15" fmla="*/ 2147483647 h 32"/>
              <a:gd name="T16" fmla="*/ 2147483647 w 108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32"/>
              <a:gd name="T29" fmla="*/ 108 w 10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32">
                <a:moveTo>
                  <a:pt x="0" y="11"/>
                </a:moveTo>
                <a:lnTo>
                  <a:pt x="86" y="11"/>
                </a:lnTo>
                <a:lnTo>
                  <a:pt x="86" y="21"/>
                </a:lnTo>
                <a:lnTo>
                  <a:pt x="0" y="21"/>
                </a:lnTo>
                <a:lnTo>
                  <a:pt x="0" y="11"/>
                </a:lnTo>
                <a:close/>
                <a:moveTo>
                  <a:pt x="82" y="0"/>
                </a:moveTo>
                <a:lnTo>
                  <a:pt x="108" y="16"/>
                </a:lnTo>
                <a:lnTo>
                  <a:pt x="82" y="32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9" name="Freeform 106"/>
          <p:cNvSpPr>
            <a:spLocks noEditPoints="1"/>
          </p:cNvSpPr>
          <p:nvPr/>
        </p:nvSpPr>
        <p:spPr bwMode="auto">
          <a:xfrm>
            <a:off x="3349625" y="4386263"/>
            <a:ext cx="244475" cy="65087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0" name="Freeform 186"/>
          <p:cNvSpPr>
            <a:spLocks noEditPoints="1"/>
          </p:cNvSpPr>
          <p:nvPr/>
        </p:nvSpPr>
        <p:spPr bwMode="auto">
          <a:xfrm>
            <a:off x="3349625" y="3786188"/>
            <a:ext cx="244475" cy="66675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1" name="Freeform 187"/>
          <p:cNvSpPr>
            <a:spLocks noEditPoints="1"/>
          </p:cNvSpPr>
          <p:nvPr/>
        </p:nvSpPr>
        <p:spPr bwMode="auto">
          <a:xfrm>
            <a:off x="3352800" y="4078288"/>
            <a:ext cx="228600" cy="68262"/>
          </a:xfrm>
          <a:custGeom>
            <a:avLst/>
            <a:gdLst>
              <a:gd name="T0" fmla="*/ 0 w 108"/>
              <a:gd name="T1" fmla="*/ 2147483647 h 32"/>
              <a:gd name="T2" fmla="*/ 2147483647 w 108"/>
              <a:gd name="T3" fmla="*/ 2147483647 h 32"/>
              <a:gd name="T4" fmla="*/ 2147483647 w 108"/>
              <a:gd name="T5" fmla="*/ 2147483647 h 32"/>
              <a:gd name="T6" fmla="*/ 0 w 108"/>
              <a:gd name="T7" fmla="*/ 2147483647 h 32"/>
              <a:gd name="T8" fmla="*/ 0 w 108"/>
              <a:gd name="T9" fmla="*/ 2147483647 h 32"/>
              <a:gd name="T10" fmla="*/ 2147483647 w 108"/>
              <a:gd name="T11" fmla="*/ 0 h 32"/>
              <a:gd name="T12" fmla="*/ 2147483647 w 108"/>
              <a:gd name="T13" fmla="*/ 2147483647 h 32"/>
              <a:gd name="T14" fmla="*/ 2147483647 w 108"/>
              <a:gd name="T15" fmla="*/ 2147483647 h 32"/>
              <a:gd name="T16" fmla="*/ 2147483647 w 108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32"/>
              <a:gd name="T29" fmla="*/ 108 w 10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32">
                <a:moveTo>
                  <a:pt x="0" y="11"/>
                </a:moveTo>
                <a:lnTo>
                  <a:pt x="86" y="11"/>
                </a:lnTo>
                <a:lnTo>
                  <a:pt x="86" y="21"/>
                </a:lnTo>
                <a:lnTo>
                  <a:pt x="0" y="21"/>
                </a:lnTo>
                <a:lnTo>
                  <a:pt x="0" y="11"/>
                </a:lnTo>
                <a:close/>
                <a:moveTo>
                  <a:pt x="82" y="0"/>
                </a:moveTo>
                <a:lnTo>
                  <a:pt x="108" y="16"/>
                </a:lnTo>
                <a:lnTo>
                  <a:pt x="82" y="32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2" name="Freeform 247"/>
          <p:cNvSpPr>
            <a:spLocks noEditPoints="1"/>
          </p:cNvSpPr>
          <p:nvPr/>
        </p:nvSpPr>
        <p:spPr bwMode="auto">
          <a:xfrm>
            <a:off x="3349625" y="4386263"/>
            <a:ext cx="244475" cy="65087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3" name="Rectangle 277"/>
          <p:cNvSpPr>
            <a:spLocks noChangeArrowheads="1"/>
          </p:cNvSpPr>
          <p:nvPr/>
        </p:nvSpPr>
        <p:spPr bwMode="auto">
          <a:xfrm>
            <a:off x="3648075" y="3254375"/>
            <a:ext cx="546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Memory</a:t>
            </a:r>
          </a:p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Controller</a:t>
            </a:r>
            <a:endParaRPr lang="en-US" sz="2800" b="1" dirty="0">
              <a:cs typeface="Arial" charset="0"/>
            </a:endParaRPr>
          </a:p>
        </p:txBody>
      </p:sp>
      <p:grpSp>
        <p:nvGrpSpPr>
          <p:cNvPr id="6641" name="Group 580"/>
          <p:cNvGrpSpPr/>
          <p:nvPr/>
        </p:nvGrpSpPr>
        <p:grpSpPr>
          <a:xfrm>
            <a:off x="4802188" y="1191642"/>
            <a:ext cx="4341812" cy="4026471"/>
            <a:chOff x="4802188" y="1191642"/>
            <a:chExt cx="4341812" cy="4026471"/>
          </a:xfrm>
        </p:grpSpPr>
        <p:sp>
          <p:nvSpPr>
            <p:cNvPr id="6148" name="AutoShape 296"/>
            <p:cNvSpPr>
              <a:spLocks noChangeAspect="1" noChangeArrowheads="1" noTextEdit="1"/>
            </p:cNvSpPr>
            <p:nvPr/>
          </p:nvSpPr>
          <p:spPr bwMode="auto">
            <a:xfrm>
              <a:off x="4876800" y="1191642"/>
              <a:ext cx="4267200" cy="370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04" name="Group 297"/>
            <p:cNvGrpSpPr>
              <a:grpSpLocks/>
            </p:cNvGrpSpPr>
            <p:nvPr/>
          </p:nvGrpSpPr>
          <p:grpSpPr bwMode="auto">
            <a:xfrm>
              <a:off x="4802188" y="1831975"/>
              <a:ext cx="358775" cy="2554288"/>
              <a:chOff x="3477" y="1508"/>
              <a:chExt cx="169" cy="1205"/>
            </a:xfrm>
          </p:grpSpPr>
          <p:sp>
            <p:nvSpPr>
              <p:cNvPr id="6704" name="Rectangle 298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705" name="Picture 29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6" name="Rectangle 300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07" name="Rectangle 30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08" name="Freeform 302"/>
              <p:cNvSpPr>
                <a:spLocks/>
              </p:cNvSpPr>
              <p:nvPr/>
            </p:nvSpPr>
            <p:spPr bwMode="auto">
              <a:xfrm>
                <a:off x="3477" y="1508"/>
                <a:ext cx="169" cy="15"/>
              </a:xfrm>
              <a:custGeom>
                <a:avLst/>
                <a:gdLst>
                  <a:gd name="T0" fmla="*/ 0 w 169"/>
                  <a:gd name="T1" fmla="*/ 0 h 15"/>
                  <a:gd name="T2" fmla="*/ 12 w 169"/>
                  <a:gd name="T3" fmla="*/ 15 h 15"/>
                  <a:gd name="T4" fmla="*/ 156 w 169"/>
                  <a:gd name="T5" fmla="*/ 15 h 15"/>
                  <a:gd name="T6" fmla="*/ 169 w 169"/>
                  <a:gd name="T7" fmla="*/ 0 h 15"/>
                  <a:gd name="T8" fmla="*/ 0 w 16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0"/>
                    </a:moveTo>
                    <a:lnTo>
                      <a:pt x="12" y="15"/>
                    </a:lnTo>
                    <a:lnTo>
                      <a:pt x="156" y="15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09" name="Rectangle 303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0" name="Rectangle 304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1" name="Freeform 305"/>
              <p:cNvSpPr>
                <a:spLocks/>
              </p:cNvSpPr>
              <p:nvPr/>
            </p:nvSpPr>
            <p:spPr bwMode="auto">
              <a:xfrm>
                <a:off x="3477" y="1508"/>
                <a:ext cx="12" cy="1204"/>
              </a:xfrm>
              <a:custGeom>
                <a:avLst/>
                <a:gdLst>
                  <a:gd name="T0" fmla="*/ 0 w 12"/>
                  <a:gd name="T1" fmla="*/ 0 h 1204"/>
                  <a:gd name="T2" fmla="*/ 0 w 12"/>
                  <a:gd name="T3" fmla="*/ 1204 h 1204"/>
                  <a:gd name="T4" fmla="*/ 12 w 12"/>
                  <a:gd name="T5" fmla="*/ 1189 h 1204"/>
                  <a:gd name="T6" fmla="*/ 12 w 12"/>
                  <a:gd name="T7" fmla="*/ 15 h 1204"/>
                  <a:gd name="T8" fmla="*/ 0 w 12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04"/>
                  <a:gd name="T17" fmla="*/ 12 w 12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04">
                    <a:moveTo>
                      <a:pt x="0" y="0"/>
                    </a:moveTo>
                    <a:lnTo>
                      <a:pt x="0" y="1204"/>
                    </a:lnTo>
                    <a:lnTo>
                      <a:pt x="12" y="1189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2" name="Rectangle 306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3" name="Rectangle 307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4" name="Freeform 308"/>
              <p:cNvSpPr>
                <a:spLocks/>
              </p:cNvSpPr>
              <p:nvPr/>
            </p:nvSpPr>
            <p:spPr bwMode="auto">
              <a:xfrm>
                <a:off x="3477" y="2697"/>
                <a:ext cx="169" cy="15"/>
              </a:xfrm>
              <a:custGeom>
                <a:avLst/>
                <a:gdLst>
                  <a:gd name="T0" fmla="*/ 0 w 169"/>
                  <a:gd name="T1" fmla="*/ 15 h 15"/>
                  <a:gd name="T2" fmla="*/ 169 w 169"/>
                  <a:gd name="T3" fmla="*/ 15 h 15"/>
                  <a:gd name="T4" fmla="*/ 156 w 169"/>
                  <a:gd name="T5" fmla="*/ 0 h 15"/>
                  <a:gd name="T6" fmla="*/ 12 w 169"/>
                  <a:gd name="T7" fmla="*/ 0 h 15"/>
                  <a:gd name="T8" fmla="*/ 0 w 169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15"/>
                    </a:moveTo>
                    <a:lnTo>
                      <a:pt x="169" y="15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5" name="Rectangle 309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6" name="Rectangle 310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7" name="Freeform 311"/>
              <p:cNvSpPr>
                <a:spLocks/>
              </p:cNvSpPr>
              <p:nvPr/>
            </p:nvSpPr>
            <p:spPr bwMode="auto">
              <a:xfrm>
                <a:off x="3633" y="1508"/>
                <a:ext cx="13" cy="1204"/>
              </a:xfrm>
              <a:custGeom>
                <a:avLst/>
                <a:gdLst>
                  <a:gd name="T0" fmla="*/ 13 w 13"/>
                  <a:gd name="T1" fmla="*/ 1204 h 1204"/>
                  <a:gd name="T2" fmla="*/ 13 w 13"/>
                  <a:gd name="T3" fmla="*/ 0 h 1204"/>
                  <a:gd name="T4" fmla="*/ 0 w 13"/>
                  <a:gd name="T5" fmla="*/ 15 h 1204"/>
                  <a:gd name="T6" fmla="*/ 0 w 13"/>
                  <a:gd name="T7" fmla="*/ 1189 h 1204"/>
                  <a:gd name="T8" fmla="*/ 13 w 13"/>
                  <a:gd name="T9" fmla="*/ 1204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04"/>
                  <a:gd name="T17" fmla="*/ 13 w 13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04">
                    <a:moveTo>
                      <a:pt x="13" y="1204"/>
                    </a:moveTo>
                    <a:lnTo>
                      <a:pt x="13" y="0"/>
                    </a:lnTo>
                    <a:lnTo>
                      <a:pt x="0" y="15"/>
                    </a:lnTo>
                    <a:lnTo>
                      <a:pt x="0" y="1189"/>
                    </a:lnTo>
                    <a:lnTo>
                      <a:pt x="13" y="1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8" name="Rectangle 312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19" name="Rectangle 313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20" name="Rectangle 314"/>
              <p:cNvSpPr>
                <a:spLocks noChangeArrowheads="1"/>
              </p:cNvSpPr>
              <p:nvPr/>
            </p:nvSpPr>
            <p:spPr bwMode="auto">
              <a:xfrm>
                <a:off x="3489" y="1523"/>
                <a:ext cx="144" cy="11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21" name="Line 315"/>
              <p:cNvSpPr>
                <a:spLocks noChangeShapeType="1"/>
              </p:cNvSpPr>
              <p:nvPr/>
            </p:nvSpPr>
            <p:spPr bwMode="auto">
              <a:xfrm>
                <a:off x="3477" y="1508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2" name="Line 316"/>
              <p:cNvSpPr>
                <a:spLocks noChangeShapeType="1"/>
              </p:cNvSpPr>
              <p:nvPr/>
            </p:nvSpPr>
            <p:spPr bwMode="auto">
              <a:xfrm flipV="1">
                <a:off x="3477" y="2697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3" name="Line 317"/>
              <p:cNvSpPr>
                <a:spLocks noChangeShapeType="1"/>
              </p:cNvSpPr>
              <p:nvPr/>
            </p:nvSpPr>
            <p:spPr bwMode="auto">
              <a:xfrm flipH="1" flipV="1">
                <a:off x="3633" y="2697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4" name="Line 318"/>
              <p:cNvSpPr>
                <a:spLocks noChangeShapeType="1"/>
              </p:cNvSpPr>
              <p:nvPr/>
            </p:nvSpPr>
            <p:spPr bwMode="auto">
              <a:xfrm flipH="1">
                <a:off x="3633" y="1508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06" name="Group 319"/>
            <p:cNvGrpSpPr>
              <a:grpSpLocks/>
            </p:cNvGrpSpPr>
            <p:nvPr/>
          </p:nvGrpSpPr>
          <p:grpSpPr bwMode="auto">
            <a:xfrm>
              <a:off x="5175250" y="2827338"/>
              <a:ext cx="192088" cy="238125"/>
              <a:chOff x="3653" y="1977"/>
              <a:chExt cx="90" cy="113"/>
            </a:xfrm>
          </p:grpSpPr>
          <p:sp>
            <p:nvSpPr>
              <p:cNvPr id="6700" name="Rectangle 320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01" name="Freeform 321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02" name="Rectangle 322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703" name="Freeform 323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51" name="Rectangle 324"/>
            <p:cNvSpPr>
              <a:spLocks noChangeArrowheads="1"/>
            </p:cNvSpPr>
            <p:nvPr/>
          </p:nvSpPr>
          <p:spPr bwMode="auto">
            <a:xfrm rot="-5400000">
              <a:off x="4762501" y="2927350"/>
              <a:ext cx="412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Memory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1841507" name="Group 325"/>
            <p:cNvGrpSpPr>
              <a:grpSpLocks/>
            </p:cNvGrpSpPr>
            <p:nvPr/>
          </p:nvGrpSpPr>
          <p:grpSpPr bwMode="auto">
            <a:xfrm>
              <a:off x="4802188" y="1831975"/>
              <a:ext cx="358775" cy="2554288"/>
              <a:chOff x="3477" y="1508"/>
              <a:chExt cx="169" cy="1205"/>
            </a:xfrm>
          </p:grpSpPr>
          <p:sp>
            <p:nvSpPr>
              <p:cNvPr id="6679" name="Rectangle 326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80" name="Picture 32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81" name="Rectangle 328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2" name="Rectangle 329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3" name="Freeform 330"/>
              <p:cNvSpPr>
                <a:spLocks/>
              </p:cNvSpPr>
              <p:nvPr/>
            </p:nvSpPr>
            <p:spPr bwMode="auto">
              <a:xfrm>
                <a:off x="3477" y="1508"/>
                <a:ext cx="169" cy="15"/>
              </a:xfrm>
              <a:custGeom>
                <a:avLst/>
                <a:gdLst>
                  <a:gd name="T0" fmla="*/ 0 w 169"/>
                  <a:gd name="T1" fmla="*/ 0 h 15"/>
                  <a:gd name="T2" fmla="*/ 12 w 169"/>
                  <a:gd name="T3" fmla="*/ 15 h 15"/>
                  <a:gd name="T4" fmla="*/ 156 w 169"/>
                  <a:gd name="T5" fmla="*/ 15 h 15"/>
                  <a:gd name="T6" fmla="*/ 169 w 169"/>
                  <a:gd name="T7" fmla="*/ 0 h 15"/>
                  <a:gd name="T8" fmla="*/ 0 w 16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0"/>
                    </a:moveTo>
                    <a:lnTo>
                      <a:pt x="12" y="15"/>
                    </a:lnTo>
                    <a:lnTo>
                      <a:pt x="156" y="15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84" name="Rectangle 33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5" name="Rectangle 332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6" name="Freeform 333"/>
              <p:cNvSpPr>
                <a:spLocks/>
              </p:cNvSpPr>
              <p:nvPr/>
            </p:nvSpPr>
            <p:spPr bwMode="auto">
              <a:xfrm>
                <a:off x="3477" y="1508"/>
                <a:ext cx="12" cy="1204"/>
              </a:xfrm>
              <a:custGeom>
                <a:avLst/>
                <a:gdLst>
                  <a:gd name="T0" fmla="*/ 0 w 12"/>
                  <a:gd name="T1" fmla="*/ 0 h 1204"/>
                  <a:gd name="T2" fmla="*/ 0 w 12"/>
                  <a:gd name="T3" fmla="*/ 1204 h 1204"/>
                  <a:gd name="T4" fmla="*/ 12 w 12"/>
                  <a:gd name="T5" fmla="*/ 1189 h 1204"/>
                  <a:gd name="T6" fmla="*/ 12 w 12"/>
                  <a:gd name="T7" fmla="*/ 15 h 1204"/>
                  <a:gd name="T8" fmla="*/ 0 w 12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04"/>
                  <a:gd name="T17" fmla="*/ 12 w 12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04">
                    <a:moveTo>
                      <a:pt x="0" y="0"/>
                    </a:moveTo>
                    <a:lnTo>
                      <a:pt x="0" y="1204"/>
                    </a:lnTo>
                    <a:lnTo>
                      <a:pt x="12" y="1189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87" name="Rectangle 334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8" name="Rectangle 335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89" name="Freeform 336"/>
              <p:cNvSpPr>
                <a:spLocks/>
              </p:cNvSpPr>
              <p:nvPr/>
            </p:nvSpPr>
            <p:spPr bwMode="auto">
              <a:xfrm>
                <a:off x="3477" y="2697"/>
                <a:ext cx="169" cy="15"/>
              </a:xfrm>
              <a:custGeom>
                <a:avLst/>
                <a:gdLst>
                  <a:gd name="T0" fmla="*/ 0 w 169"/>
                  <a:gd name="T1" fmla="*/ 15 h 15"/>
                  <a:gd name="T2" fmla="*/ 169 w 169"/>
                  <a:gd name="T3" fmla="*/ 15 h 15"/>
                  <a:gd name="T4" fmla="*/ 156 w 169"/>
                  <a:gd name="T5" fmla="*/ 0 h 15"/>
                  <a:gd name="T6" fmla="*/ 12 w 169"/>
                  <a:gd name="T7" fmla="*/ 0 h 15"/>
                  <a:gd name="T8" fmla="*/ 0 w 169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15"/>
                    </a:moveTo>
                    <a:lnTo>
                      <a:pt x="169" y="15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0" name="Rectangle 337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91" name="Rectangle 338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92" name="Freeform 339"/>
              <p:cNvSpPr>
                <a:spLocks/>
              </p:cNvSpPr>
              <p:nvPr/>
            </p:nvSpPr>
            <p:spPr bwMode="auto">
              <a:xfrm>
                <a:off x="3633" y="1508"/>
                <a:ext cx="13" cy="1204"/>
              </a:xfrm>
              <a:custGeom>
                <a:avLst/>
                <a:gdLst>
                  <a:gd name="T0" fmla="*/ 13 w 13"/>
                  <a:gd name="T1" fmla="*/ 1204 h 1204"/>
                  <a:gd name="T2" fmla="*/ 13 w 13"/>
                  <a:gd name="T3" fmla="*/ 0 h 1204"/>
                  <a:gd name="T4" fmla="*/ 0 w 13"/>
                  <a:gd name="T5" fmla="*/ 15 h 1204"/>
                  <a:gd name="T6" fmla="*/ 0 w 13"/>
                  <a:gd name="T7" fmla="*/ 1189 h 1204"/>
                  <a:gd name="T8" fmla="*/ 13 w 13"/>
                  <a:gd name="T9" fmla="*/ 1204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04"/>
                  <a:gd name="T17" fmla="*/ 13 w 13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04">
                    <a:moveTo>
                      <a:pt x="13" y="1204"/>
                    </a:moveTo>
                    <a:lnTo>
                      <a:pt x="13" y="0"/>
                    </a:lnTo>
                    <a:lnTo>
                      <a:pt x="0" y="15"/>
                    </a:lnTo>
                    <a:lnTo>
                      <a:pt x="0" y="1189"/>
                    </a:lnTo>
                    <a:lnTo>
                      <a:pt x="13" y="1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3" name="Rectangle 340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94" name="Rectangle 34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95" name="Rectangle 342"/>
              <p:cNvSpPr>
                <a:spLocks noChangeArrowheads="1"/>
              </p:cNvSpPr>
              <p:nvPr/>
            </p:nvSpPr>
            <p:spPr bwMode="auto">
              <a:xfrm>
                <a:off x="3489" y="1523"/>
                <a:ext cx="144" cy="11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96" name="Line 343"/>
              <p:cNvSpPr>
                <a:spLocks noChangeShapeType="1"/>
              </p:cNvSpPr>
              <p:nvPr/>
            </p:nvSpPr>
            <p:spPr bwMode="auto">
              <a:xfrm>
                <a:off x="3477" y="1508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7" name="Line 344"/>
              <p:cNvSpPr>
                <a:spLocks noChangeShapeType="1"/>
              </p:cNvSpPr>
              <p:nvPr/>
            </p:nvSpPr>
            <p:spPr bwMode="auto">
              <a:xfrm flipV="1">
                <a:off x="3477" y="2697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8" name="Line 345"/>
              <p:cNvSpPr>
                <a:spLocks noChangeShapeType="1"/>
              </p:cNvSpPr>
              <p:nvPr/>
            </p:nvSpPr>
            <p:spPr bwMode="auto">
              <a:xfrm flipH="1" flipV="1">
                <a:off x="3633" y="2697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9" name="Line 346"/>
              <p:cNvSpPr>
                <a:spLocks noChangeShapeType="1"/>
              </p:cNvSpPr>
              <p:nvPr/>
            </p:nvSpPr>
            <p:spPr bwMode="auto">
              <a:xfrm flipH="1">
                <a:off x="3633" y="1508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08" name="Group 347"/>
            <p:cNvGrpSpPr>
              <a:grpSpLocks/>
            </p:cNvGrpSpPr>
            <p:nvPr/>
          </p:nvGrpSpPr>
          <p:grpSpPr bwMode="auto">
            <a:xfrm>
              <a:off x="5175250" y="2827338"/>
              <a:ext cx="192088" cy="238125"/>
              <a:chOff x="3653" y="1977"/>
              <a:chExt cx="90" cy="113"/>
            </a:xfrm>
          </p:grpSpPr>
          <p:sp>
            <p:nvSpPr>
              <p:cNvPr id="6675" name="Rectangle 348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76" name="Freeform 349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77" name="Rectangle 350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78" name="Freeform 351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154" name="Rectangle 352"/>
            <p:cNvSpPr>
              <a:spLocks noChangeArrowheads="1"/>
            </p:cNvSpPr>
            <p:nvPr/>
          </p:nvSpPr>
          <p:spPr bwMode="auto">
            <a:xfrm rot="-5400000">
              <a:off x="4762501" y="2927350"/>
              <a:ext cx="412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Memory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56" name="AutoShape 354"/>
            <p:cNvSpPr>
              <a:spLocks noChangeArrowheads="1"/>
            </p:cNvSpPr>
            <p:nvPr/>
          </p:nvSpPr>
          <p:spPr bwMode="auto">
            <a:xfrm>
              <a:off x="6688138" y="4984750"/>
              <a:ext cx="533400" cy="233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Soft</a:t>
              </a:r>
            </a:p>
          </p:txBody>
        </p:sp>
        <p:sp>
          <p:nvSpPr>
            <p:cNvPr id="6157" name="AutoShape 355"/>
            <p:cNvSpPr>
              <a:spLocks noChangeArrowheads="1"/>
            </p:cNvSpPr>
            <p:nvPr/>
          </p:nvSpPr>
          <p:spPr bwMode="auto">
            <a:xfrm>
              <a:off x="5773738" y="4983163"/>
              <a:ext cx="533400" cy="22860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Hard</a:t>
              </a:r>
            </a:p>
          </p:txBody>
        </p:sp>
        <p:grpSp>
          <p:nvGrpSpPr>
            <p:cNvPr id="1841509" name="Group 358"/>
            <p:cNvGrpSpPr>
              <a:grpSpLocks/>
            </p:cNvGrpSpPr>
            <p:nvPr/>
          </p:nvGrpSpPr>
          <p:grpSpPr bwMode="auto">
            <a:xfrm>
              <a:off x="5456238" y="1614488"/>
              <a:ext cx="974725" cy="3041650"/>
              <a:chOff x="3785" y="1405"/>
              <a:chExt cx="460" cy="1435"/>
            </a:xfrm>
          </p:grpSpPr>
          <p:sp>
            <p:nvSpPr>
              <p:cNvPr id="6671" name="Rectangle 359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72" name="Picture 36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73" name="Rectangle 361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74" name="Rectangle 362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159" name="Rectangle 363"/>
            <p:cNvSpPr>
              <a:spLocks noChangeArrowheads="1"/>
            </p:cNvSpPr>
            <p:nvPr/>
          </p:nvSpPr>
          <p:spPr bwMode="auto">
            <a:xfrm>
              <a:off x="5754688" y="2674938"/>
              <a:ext cx="379412" cy="22383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60" name="Rectangle 364"/>
            <p:cNvSpPr>
              <a:spLocks noChangeArrowheads="1"/>
            </p:cNvSpPr>
            <p:nvPr/>
          </p:nvSpPr>
          <p:spPr bwMode="auto">
            <a:xfrm>
              <a:off x="5832475" y="2713038"/>
              <a:ext cx="209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DLL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61" name="Rectangle 365"/>
            <p:cNvSpPr>
              <a:spLocks noChangeArrowheads="1"/>
            </p:cNvSpPr>
            <p:nvPr/>
          </p:nvSpPr>
          <p:spPr bwMode="auto">
            <a:xfrm>
              <a:off x="5727700" y="2128838"/>
              <a:ext cx="423863" cy="4191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62" name="Rectangle 366"/>
            <p:cNvSpPr>
              <a:spLocks noChangeArrowheads="1"/>
            </p:cNvSpPr>
            <p:nvPr/>
          </p:nvSpPr>
          <p:spPr bwMode="auto">
            <a:xfrm>
              <a:off x="5842000" y="2282825"/>
              <a:ext cx="203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PLL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1841510" name="Group 367"/>
            <p:cNvGrpSpPr>
              <a:grpSpLocks/>
            </p:cNvGrpSpPr>
            <p:nvPr/>
          </p:nvGrpSpPr>
          <p:grpSpPr bwMode="auto">
            <a:xfrm>
              <a:off x="6615113" y="1717675"/>
              <a:ext cx="1408112" cy="2571750"/>
              <a:chOff x="4332" y="1611"/>
              <a:chExt cx="664" cy="1213"/>
            </a:xfrm>
          </p:grpSpPr>
          <p:sp>
            <p:nvSpPr>
              <p:cNvPr id="6667" name="Rectangle 368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68" name="Picture 36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9" name="Rectangle 370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70" name="Rectangle 371"/>
              <p:cNvSpPr>
                <a:spLocks noChangeArrowheads="1"/>
              </p:cNvSpPr>
              <p:nvPr/>
            </p:nvSpPr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164" name="Rectangle 372"/>
            <p:cNvSpPr>
              <a:spLocks noChangeArrowheads="1"/>
            </p:cNvSpPr>
            <p:nvPr/>
          </p:nvSpPr>
          <p:spPr bwMode="auto">
            <a:xfrm>
              <a:off x="6673850" y="3929063"/>
              <a:ext cx="1235075" cy="22225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65" name="Rectangle 373"/>
            <p:cNvSpPr>
              <a:spLocks noChangeArrowheads="1"/>
            </p:cNvSpPr>
            <p:nvPr/>
          </p:nvSpPr>
          <p:spPr bwMode="auto">
            <a:xfrm>
              <a:off x="6842125" y="3967163"/>
              <a:ext cx="920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Address/cmd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66" name="Rectangle 374"/>
            <p:cNvSpPr>
              <a:spLocks noChangeArrowheads="1"/>
            </p:cNvSpPr>
            <p:nvPr/>
          </p:nvSpPr>
          <p:spPr bwMode="auto">
            <a:xfrm>
              <a:off x="6673850" y="3595688"/>
              <a:ext cx="1235075" cy="22225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67" name="Rectangle 375"/>
            <p:cNvSpPr>
              <a:spLocks noChangeArrowheads="1"/>
            </p:cNvSpPr>
            <p:nvPr/>
          </p:nvSpPr>
          <p:spPr bwMode="auto">
            <a:xfrm>
              <a:off x="7027863" y="3633788"/>
              <a:ext cx="539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Read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68" name="Rectangle 376"/>
            <p:cNvSpPr>
              <a:spLocks noChangeArrowheads="1"/>
            </p:cNvSpPr>
            <p:nvPr/>
          </p:nvSpPr>
          <p:spPr bwMode="auto">
            <a:xfrm>
              <a:off x="6673850" y="3338513"/>
              <a:ext cx="1235075" cy="22066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69" name="Rectangle 377"/>
            <p:cNvSpPr>
              <a:spLocks noChangeArrowheads="1"/>
            </p:cNvSpPr>
            <p:nvPr/>
          </p:nvSpPr>
          <p:spPr bwMode="auto">
            <a:xfrm>
              <a:off x="7037388" y="3376613"/>
              <a:ext cx="5207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Write path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1841511" name="Group 378"/>
            <p:cNvGrpSpPr>
              <a:grpSpLocks/>
            </p:cNvGrpSpPr>
            <p:nvPr/>
          </p:nvGrpSpPr>
          <p:grpSpPr bwMode="auto">
            <a:xfrm>
              <a:off x="6673850" y="2317750"/>
              <a:ext cx="546100" cy="185738"/>
              <a:chOff x="4360" y="1894"/>
              <a:chExt cx="257" cy="88"/>
            </a:xfrm>
          </p:grpSpPr>
          <p:sp>
            <p:nvSpPr>
              <p:cNvPr id="6663" name="Rectangle 379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64" name="Picture 38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65" name="Rectangle 381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66" name="Rectangle 382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171" name="Rectangle 383"/>
            <p:cNvSpPr>
              <a:spLocks noChangeArrowheads="1"/>
            </p:cNvSpPr>
            <p:nvPr/>
          </p:nvSpPr>
          <p:spPr bwMode="auto">
            <a:xfrm>
              <a:off x="6737350" y="2351088"/>
              <a:ext cx="430213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Mimic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2" name="Rectangle 384"/>
            <p:cNvSpPr>
              <a:spLocks noChangeArrowheads="1"/>
            </p:cNvSpPr>
            <p:nvPr/>
          </p:nvSpPr>
          <p:spPr bwMode="auto">
            <a:xfrm>
              <a:off x="6664325" y="1838325"/>
              <a:ext cx="544513" cy="203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73" name="Rectangle 385"/>
            <p:cNvSpPr>
              <a:spLocks noChangeArrowheads="1"/>
            </p:cNvSpPr>
            <p:nvPr/>
          </p:nvSpPr>
          <p:spPr bwMode="auto">
            <a:xfrm>
              <a:off x="6724650" y="2055813"/>
              <a:ext cx="13017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Re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4" name="Rectangle 386"/>
            <p:cNvSpPr>
              <a:spLocks noChangeArrowheads="1"/>
            </p:cNvSpPr>
            <p:nvPr/>
          </p:nvSpPr>
          <p:spPr bwMode="auto">
            <a:xfrm>
              <a:off x="6850063" y="2055813"/>
              <a:ext cx="3333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-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5" name="Rectangle 387"/>
            <p:cNvSpPr>
              <a:spLocks noChangeArrowheads="1"/>
            </p:cNvSpPr>
            <p:nvPr/>
          </p:nvSpPr>
          <p:spPr bwMode="auto">
            <a:xfrm>
              <a:off x="6884988" y="1874838"/>
              <a:ext cx="2730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config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6" name="Rectangle 388"/>
            <p:cNvSpPr>
              <a:spLocks noChangeArrowheads="1"/>
            </p:cNvSpPr>
            <p:nvPr/>
          </p:nvSpPr>
          <p:spPr bwMode="auto">
            <a:xfrm>
              <a:off x="5521325" y="1916113"/>
              <a:ext cx="57943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I/O Structure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7" name="Rectangle 389"/>
            <p:cNvSpPr>
              <a:spLocks noChangeArrowheads="1"/>
            </p:cNvSpPr>
            <p:nvPr/>
          </p:nvSpPr>
          <p:spPr bwMode="auto">
            <a:xfrm>
              <a:off x="5722938" y="2679700"/>
              <a:ext cx="417512" cy="1651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78" name="Rectangle 390"/>
            <p:cNvSpPr>
              <a:spLocks noChangeArrowheads="1"/>
            </p:cNvSpPr>
            <p:nvPr/>
          </p:nvSpPr>
          <p:spPr bwMode="auto">
            <a:xfrm>
              <a:off x="5753100" y="2714625"/>
              <a:ext cx="363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cs typeface="Arial" charset="0"/>
                </a:rPr>
                <a:t>Clock gen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79" name="Line 391"/>
            <p:cNvSpPr>
              <a:spLocks noChangeShapeType="1"/>
            </p:cNvSpPr>
            <p:nvPr/>
          </p:nvSpPr>
          <p:spPr bwMode="auto">
            <a:xfrm>
              <a:off x="5583238" y="2159000"/>
              <a:ext cx="0" cy="255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0" name="Line 392"/>
            <p:cNvSpPr>
              <a:spLocks noChangeShapeType="1"/>
            </p:cNvSpPr>
            <p:nvPr/>
          </p:nvSpPr>
          <p:spPr bwMode="auto">
            <a:xfrm>
              <a:off x="5583238" y="2414588"/>
              <a:ext cx="109061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1" name="Freeform 393"/>
            <p:cNvSpPr>
              <a:spLocks noEditPoints="1"/>
            </p:cNvSpPr>
            <p:nvPr/>
          </p:nvSpPr>
          <p:spPr bwMode="auto">
            <a:xfrm>
              <a:off x="6151563" y="1625600"/>
              <a:ext cx="382587" cy="68263"/>
            </a:xfrm>
            <a:custGeom>
              <a:avLst/>
              <a:gdLst>
                <a:gd name="T0" fmla="*/ 0 w 181"/>
                <a:gd name="T1" fmla="*/ 2147483647 h 32"/>
                <a:gd name="T2" fmla="*/ 2147483647 w 181"/>
                <a:gd name="T3" fmla="*/ 2147483647 h 32"/>
                <a:gd name="T4" fmla="*/ 2147483647 w 181"/>
                <a:gd name="T5" fmla="*/ 2147483647 h 32"/>
                <a:gd name="T6" fmla="*/ 0 w 181"/>
                <a:gd name="T7" fmla="*/ 2147483647 h 32"/>
                <a:gd name="T8" fmla="*/ 0 w 181"/>
                <a:gd name="T9" fmla="*/ 2147483647 h 32"/>
                <a:gd name="T10" fmla="*/ 2147483647 w 181"/>
                <a:gd name="T11" fmla="*/ 0 h 32"/>
                <a:gd name="T12" fmla="*/ 2147483647 w 181"/>
                <a:gd name="T13" fmla="*/ 2147483647 h 32"/>
                <a:gd name="T14" fmla="*/ 2147483647 w 181"/>
                <a:gd name="T15" fmla="*/ 2147483647 h 32"/>
                <a:gd name="T16" fmla="*/ 2147483647 w 18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1"/>
                <a:gd name="T28" fmla="*/ 0 h 32"/>
                <a:gd name="T29" fmla="*/ 181 w 18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1" h="32">
                  <a:moveTo>
                    <a:pt x="0" y="11"/>
                  </a:moveTo>
                  <a:lnTo>
                    <a:pt x="159" y="11"/>
                  </a:lnTo>
                  <a:lnTo>
                    <a:pt x="159" y="22"/>
                  </a:lnTo>
                  <a:lnTo>
                    <a:pt x="0" y="22"/>
                  </a:lnTo>
                  <a:lnTo>
                    <a:pt x="0" y="11"/>
                  </a:lnTo>
                  <a:close/>
                  <a:moveTo>
                    <a:pt x="154" y="0"/>
                  </a:moveTo>
                  <a:lnTo>
                    <a:pt x="181" y="16"/>
                  </a:lnTo>
                  <a:lnTo>
                    <a:pt x="154" y="3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2" name="Freeform 396"/>
            <p:cNvSpPr>
              <a:spLocks noEditPoints="1"/>
            </p:cNvSpPr>
            <p:nvPr/>
          </p:nvSpPr>
          <p:spPr bwMode="auto">
            <a:xfrm>
              <a:off x="6146800" y="1882775"/>
              <a:ext cx="517525" cy="65088"/>
            </a:xfrm>
            <a:custGeom>
              <a:avLst/>
              <a:gdLst>
                <a:gd name="T0" fmla="*/ 2147483647 w 244"/>
                <a:gd name="T1" fmla="*/ 2147483647 h 31"/>
                <a:gd name="T2" fmla="*/ 2147483647 w 244"/>
                <a:gd name="T3" fmla="*/ 2147483647 h 31"/>
                <a:gd name="T4" fmla="*/ 2147483647 w 244"/>
                <a:gd name="T5" fmla="*/ 2147483647 h 31"/>
                <a:gd name="T6" fmla="*/ 2147483647 w 244"/>
                <a:gd name="T7" fmla="*/ 2147483647 h 31"/>
                <a:gd name="T8" fmla="*/ 2147483647 w 244"/>
                <a:gd name="T9" fmla="*/ 2147483647 h 31"/>
                <a:gd name="T10" fmla="*/ 2147483647 w 244"/>
                <a:gd name="T11" fmla="*/ 2147483647 h 31"/>
                <a:gd name="T12" fmla="*/ 0 w 244"/>
                <a:gd name="T13" fmla="*/ 2147483647 h 31"/>
                <a:gd name="T14" fmla="*/ 2147483647 w 244"/>
                <a:gd name="T15" fmla="*/ 0 h 31"/>
                <a:gd name="T16" fmla="*/ 2147483647 w 24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31"/>
                <a:gd name="T29" fmla="*/ 244 w 244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31">
                  <a:moveTo>
                    <a:pt x="244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244" y="10"/>
                  </a:lnTo>
                  <a:lnTo>
                    <a:pt x="244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12" name="Group 397"/>
            <p:cNvGrpSpPr>
              <a:grpSpLocks/>
            </p:cNvGrpSpPr>
            <p:nvPr/>
          </p:nvGrpSpPr>
          <p:grpSpPr bwMode="auto">
            <a:xfrm>
              <a:off x="5754688" y="3033713"/>
              <a:ext cx="387350" cy="304800"/>
              <a:chOff x="3926" y="2232"/>
              <a:chExt cx="183" cy="144"/>
            </a:xfrm>
          </p:grpSpPr>
          <p:sp>
            <p:nvSpPr>
              <p:cNvPr id="6660" name="Rectangle 398"/>
              <p:cNvSpPr>
                <a:spLocks noChangeArrowheads="1"/>
              </p:cNvSpPr>
              <p:nvPr/>
            </p:nvSpPr>
            <p:spPr bwMode="auto">
              <a:xfrm>
                <a:off x="3938" y="2246"/>
                <a:ext cx="171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DSQ 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61" name="Rectangle 399"/>
              <p:cNvSpPr>
                <a:spLocks noChangeArrowheads="1"/>
              </p:cNvSpPr>
              <p:nvPr/>
            </p:nvSpPr>
            <p:spPr bwMode="auto">
              <a:xfrm>
                <a:off x="3968" y="2306"/>
                <a:ext cx="9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62" name="Rectangle 400"/>
              <p:cNvSpPr>
                <a:spLocks noChangeArrowheads="1"/>
              </p:cNvSpPr>
              <p:nvPr/>
            </p:nvSpPr>
            <p:spPr bwMode="auto">
              <a:xfrm>
                <a:off x="3926" y="2232"/>
                <a:ext cx="182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41513" name="Group 401"/>
            <p:cNvGrpSpPr>
              <a:grpSpLocks/>
            </p:cNvGrpSpPr>
            <p:nvPr/>
          </p:nvGrpSpPr>
          <p:grpSpPr bwMode="auto">
            <a:xfrm>
              <a:off x="5748338" y="3443288"/>
              <a:ext cx="398462" cy="304800"/>
              <a:chOff x="3923" y="2425"/>
              <a:chExt cx="188" cy="144"/>
            </a:xfrm>
          </p:grpSpPr>
          <p:sp>
            <p:nvSpPr>
              <p:cNvPr id="6657" name="Rectangle 402"/>
              <p:cNvSpPr>
                <a:spLocks noChangeArrowheads="1"/>
              </p:cNvSpPr>
              <p:nvPr/>
            </p:nvSpPr>
            <p:spPr bwMode="auto">
              <a:xfrm>
                <a:off x="3957" y="2440"/>
                <a:ext cx="144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DQ 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58" name="Rectangle 403"/>
              <p:cNvSpPr>
                <a:spLocks noChangeArrowheads="1"/>
              </p:cNvSpPr>
              <p:nvPr/>
            </p:nvSpPr>
            <p:spPr bwMode="auto">
              <a:xfrm>
                <a:off x="3974" y="2499"/>
                <a:ext cx="9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59" name="Rectangle 404"/>
              <p:cNvSpPr>
                <a:spLocks noChangeArrowheads="1"/>
              </p:cNvSpPr>
              <p:nvPr/>
            </p:nvSpPr>
            <p:spPr bwMode="auto">
              <a:xfrm>
                <a:off x="3923" y="2425"/>
                <a:ext cx="188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41514" name="Group 405"/>
            <p:cNvGrpSpPr>
              <a:grpSpLocks/>
            </p:cNvGrpSpPr>
            <p:nvPr/>
          </p:nvGrpSpPr>
          <p:grpSpPr bwMode="auto">
            <a:xfrm>
              <a:off x="7342188" y="1804988"/>
              <a:ext cx="557212" cy="735012"/>
              <a:chOff x="4675" y="1652"/>
              <a:chExt cx="263" cy="347"/>
            </a:xfrm>
          </p:grpSpPr>
          <p:sp>
            <p:nvSpPr>
              <p:cNvPr id="6653" name="Rectangle 406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00A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54" name="Picture 40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55" name="Rectangle 408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00A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56" name="Rectangle 409"/>
              <p:cNvSpPr>
                <a:spLocks noChangeArrowheads="1"/>
              </p:cNvSpPr>
              <p:nvPr/>
            </p:nvSpPr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186" name="Rectangle 410"/>
            <p:cNvSpPr>
              <a:spLocks noChangeArrowheads="1"/>
            </p:cNvSpPr>
            <p:nvPr/>
          </p:nvSpPr>
          <p:spPr bwMode="auto">
            <a:xfrm>
              <a:off x="7388225" y="2095500"/>
              <a:ext cx="4381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Auto Cal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87" name="Line 411"/>
            <p:cNvSpPr>
              <a:spLocks noChangeShapeType="1"/>
            </p:cNvSpPr>
            <p:nvPr/>
          </p:nvSpPr>
          <p:spPr bwMode="auto">
            <a:xfrm>
              <a:off x="6146800" y="3559175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8" name="Line 412"/>
            <p:cNvSpPr>
              <a:spLocks noChangeShapeType="1"/>
            </p:cNvSpPr>
            <p:nvPr/>
          </p:nvSpPr>
          <p:spPr bwMode="auto">
            <a:xfrm flipV="1">
              <a:off x="6313488" y="3443288"/>
              <a:ext cx="0" cy="1158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9" name="Line 413"/>
            <p:cNvSpPr>
              <a:spLocks noChangeShapeType="1"/>
            </p:cNvSpPr>
            <p:nvPr/>
          </p:nvSpPr>
          <p:spPr bwMode="auto">
            <a:xfrm>
              <a:off x="6313488" y="3443288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0" name="Line 414"/>
            <p:cNvSpPr>
              <a:spLocks noChangeShapeType="1"/>
            </p:cNvSpPr>
            <p:nvPr/>
          </p:nvSpPr>
          <p:spPr bwMode="auto">
            <a:xfrm>
              <a:off x="6146800" y="3638550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1" name="Line 415"/>
            <p:cNvSpPr>
              <a:spLocks noChangeShapeType="1"/>
            </p:cNvSpPr>
            <p:nvPr/>
          </p:nvSpPr>
          <p:spPr bwMode="auto">
            <a:xfrm>
              <a:off x="6313488" y="3638550"/>
              <a:ext cx="0" cy="889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2" name="Line 416"/>
            <p:cNvSpPr>
              <a:spLocks noChangeShapeType="1"/>
            </p:cNvSpPr>
            <p:nvPr/>
          </p:nvSpPr>
          <p:spPr bwMode="auto">
            <a:xfrm>
              <a:off x="6313488" y="3727450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15" name="Group 417"/>
            <p:cNvGrpSpPr>
              <a:grpSpLocks/>
            </p:cNvGrpSpPr>
            <p:nvPr/>
          </p:nvGrpSpPr>
          <p:grpSpPr bwMode="auto">
            <a:xfrm>
              <a:off x="5748338" y="3846513"/>
              <a:ext cx="385762" cy="304800"/>
              <a:chOff x="3923" y="2615"/>
              <a:chExt cx="182" cy="144"/>
            </a:xfrm>
          </p:grpSpPr>
          <p:sp>
            <p:nvSpPr>
              <p:cNvPr id="6650" name="Rectangle 418"/>
              <p:cNvSpPr>
                <a:spLocks noChangeArrowheads="1"/>
              </p:cNvSpPr>
              <p:nvPr/>
            </p:nvSpPr>
            <p:spPr bwMode="auto">
              <a:xfrm>
                <a:off x="3985" y="2630"/>
                <a:ext cx="69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51" name="Rectangle 419"/>
              <p:cNvSpPr>
                <a:spLocks noChangeArrowheads="1"/>
              </p:cNvSpPr>
              <p:nvPr/>
            </p:nvSpPr>
            <p:spPr bwMode="auto">
              <a:xfrm>
                <a:off x="3965" y="2689"/>
                <a:ext cx="9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652" name="Rectangle 420"/>
              <p:cNvSpPr>
                <a:spLocks noChangeArrowheads="1"/>
              </p:cNvSpPr>
              <p:nvPr/>
            </p:nvSpPr>
            <p:spPr bwMode="auto">
              <a:xfrm>
                <a:off x="3923" y="2615"/>
                <a:ext cx="182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194" name="Line 421"/>
            <p:cNvSpPr>
              <a:spLocks noChangeShapeType="1"/>
            </p:cNvSpPr>
            <p:nvPr/>
          </p:nvSpPr>
          <p:spPr bwMode="auto">
            <a:xfrm flipH="1">
              <a:off x="6134100" y="4021138"/>
              <a:ext cx="5397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5" name="Line 422"/>
            <p:cNvSpPr>
              <a:spLocks noChangeShapeType="1"/>
            </p:cNvSpPr>
            <p:nvPr/>
          </p:nvSpPr>
          <p:spPr bwMode="auto">
            <a:xfrm flipH="1">
              <a:off x="5456238" y="3590925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6" name="Line 423"/>
            <p:cNvSpPr>
              <a:spLocks noChangeShapeType="1"/>
            </p:cNvSpPr>
            <p:nvPr/>
          </p:nvSpPr>
          <p:spPr bwMode="auto">
            <a:xfrm flipH="1">
              <a:off x="5456238" y="3167063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7" name="Line 424"/>
            <p:cNvSpPr>
              <a:spLocks noChangeShapeType="1"/>
            </p:cNvSpPr>
            <p:nvPr/>
          </p:nvSpPr>
          <p:spPr bwMode="auto">
            <a:xfrm>
              <a:off x="5456238" y="2778125"/>
              <a:ext cx="2984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8" name="Freeform 425"/>
            <p:cNvSpPr>
              <a:spLocks noEditPoints="1"/>
            </p:cNvSpPr>
            <p:nvPr/>
          </p:nvSpPr>
          <p:spPr bwMode="auto">
            <a:xfrm>
              <a:off x="5919788" y="2898775"/>
              <a:ext cx="38100" cy="134938"/>
            </a:xfrm>
            <a:custGeom>
              <a:avLst/>
              <a:gdLst>
                <a:gd name="T0" fmla="*/ 2147483647 w 18"/>
                <a:gd name="T1" fmla="*/ 0 h 64"/>
                <a:gd name="T2" fmla="*/ 2147483647 w 18"/>
                <a:gd name="T3" fmla="*/ 2147483647 h 64"/>
                <a:gd name="T4" fmla="*/ 2147483647 w 18"/>
                <a:gd name="T5" fmla="*/ 2147483647 h 64"/>
                <a:gd name="T6" fmla="*/ 2147483647 w 18"/>
                <a:gd name="T7" fmla="*/ 0 h 64"/>
                <a:gd name="T8" fmla="*/ 2147483647 w 18"/>
                <a:gd name="T9" fmla="*/ 0 h 64"/>
                <a:gd name="T10" fmla="*/ 2147483647 w 18"/>
                <a:gd name="T11" fmla="*/ 2147483647 h 64"/>
                <a:gd name="T12" fmla="*/ 2147483647 w 18"/>
                <a:gd name="T13" fmla="*/ 2147483647 h 64"/>
                <a:gd name="T14" fmla="*/ 0 w 18"/>
                <a:gd name="T15" fmla="*/ 2147483647 h 64"/>
                <a:gd name="T16" fmla="*/ 2147483647 w 18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64"/>
                <a:gd name="T29" fmla="*/ 18 w 1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64">
                  <a:moveTo>
                    <a:pt x="13" y="0"/>
                  </a:moveTo>
                  <a:lnTo>
                    <a:pt x="13" y="48"/>
                  </a:lnTo>
                  <a:lnTo>
                    <a:pt x="5" y="48"/>
                  </a:lnTo>
                  <a:lnTo>
                    <a:pt x="5" y="0"/>
                  </a:lnTo>
                  <a:lnTo>
                    <a:pt x="13" y="0"/>
                  </a:lnTo>
                  <a:close/>
                  <a:moveTo>
                    <a:pt x="18" y="43"/>
                  </a:moveTo>
                  <a:lnTo>
                    <a:pt x="9" y="64"/>
                  </a:lnTo>
                  <a:lnTo>
                    <a:pt x="0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9" name="Line 426"/>
            <p:cNvSpPr>
              <a:spLocks noChangeShapeType="1"/>
            </p:cNvSpPr>
            <p:nvPr/>
          </p:nvSpPr>
          <p:spPr bwMode="auto">
            <a:xfrm>
              <a:off x="6140450" y="3167063"/>
              <a:ext cx="809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0" name="Line 427"/>
            <p:cNvSpPr>
              <a:spLocks noChangeShapeType="1"/>
            </p:cNvSpPr>
            <p:nvPr/>
          </p:nvSpPr>
          <p:spPr bwMode="auto">
            <a:xfrm>
              <a:off x="6221413" y="3167063"/>
              <a:ext cx="0" cy="2206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1" name="Line 428"/>
            <p:cNvSpPr>
              <a:spLocks noChangeShapeType="1"/>
            </p:cNvSpPr>
            <p:nvPr/>
          </p:nvSpPr>
          <p:spPr bwMode="auto">
            <a:xfrm flipH="1">
              <a:off x="5583238" y="3387725"/>
              <a:ext cx="638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2" name="Line 429"/>
            <p:cNvSpPr>
              <a:spLocks noChangeShapeType="1"/>
            </p:cNvSpPr>
            <p:nvPr/>
          </p:nvSpPr>
          <p:spPr bwMode="auto">
            <a:xfrm>
              <a:off x="5583238" y="3387725"/>
              <a:ext cx="0" cy="1143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3" name="Freeform 430"/>
            <p:cNvSpPr>
              <a:spLocks noEditPoints="1"/>
            </p:cNvSpPr>
            <p:nvPr/>
          </p:nvSpPr>
          <p:spPr bwMode="auto">
            <a:xfrm>
              <a:off x="5583238" y="3479800"/>
              <a:ext cx="165100" cy="44450"/>
            </a:xfrm>
            <a:custGeom>
              <a:avLst/>
              <a:gdLst>
                <a:gd name="T0" fmla="*/ 0 w 78"/>
                <a:gd name="T1" fmla="*/ 2147483647 h 21"/>
                <a:gd name="T2" fmla="*/ 2147483647 w 78"/>
                <a:gd name="T3" fmla="*/ 2147483647 h 21"/>
                <a:gd name="T4" fmla="*/ 2147483647 w 78"/>
                <a:gd name="T5" fmla="*/ 2147483647 h 21"/>
                <a:gd name="T6" fmla="*/ 0 w 78"/>
                <a:gd name="T7" fmla="*/ 2147483647 h 21"/>
                <a:gd name="T8" fmla="*/ 0 w 78"/>
                <a:gd name="T9" fmla="*/ 2147483647 h 21"/>
                <a:gd name="T10" fmla="*/ 2147483647 w 78"/>
                <a:gd name="T11" fmla="*/ 0 h 21"/>
                <a:gd name="T12" fmla="*/ 2147483647 w 78"/>
                <a:gd name="T13" fmla="*/ 2147483647 h 21"/>
                <a:gd name="T14" fmla="*/ 2147483647 w 78"/>
                <a:gd name="T15" fmla="*/ 2147483647 h 21"/>
                <a:gd name="T16" fmla="*/ 2147483647 w 78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1"/>
                <a:gd name="T29" fmla="*/ 78 w 78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1">
                  <a:moveTo>
                    <a:pt x="0" y="5"/>
                  </a:moveTo>
                  <a:lnTo>
                    <a:pt x="64" y="5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5"/>
                  </a:lnTo>
                  <a:close/>
                  <a:moveTo>
                    <a:pt x="60" y="0"/>
                  </a:moveTo>
                  <a:lnTo>
                    <a:pt x="78" y="11"/>
                  </a:lnTo>
                  <a:lnTo>
                    <a:pt x="60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16" name="Group 431"/>
            <p:cNvGrpSpPr>
              <a:grpSpLocks/>
            </p:cNvGrpSpPr>
            <p:nvPr/>
          </p:nvGrpSpPr>
          <p:grpSpPr bwMode="auto">
            <a:xfrm>
              <a:off x="5402263" y="3559175"/>
              <a:ext cx="106362" cy="60325"/>
              <a:chOff x="3760" y="2480"/>
              <a:chExt cx="50" cy="28"/>
            </a:xfrm>
          </p:grpSpPr>
          <p:sp>
            <p:nvSpPr>
              <p:cNvPr id="6648" name="Freeform 432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9" name="Freeform 433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17" name="Group 434"/>
            <p:cNvGrpSpPr>
              <a:grpSpLocks/>
            </p:cNvGrpSpPr>
            <p:nvPr/>
          </p:nvGrpSpPr>
          <p:grpSpPr bwMode="auto">
            <a:xfrm>
              <a:off x="5407025" y="3138488"/>
              <a:ext cx="106363" cy="58737"/>
              <a:chOff x="3762" y="2281"/>
              <a:chExt cx="50" cy="28"/>
            </a:xfrm>
          </p:grpSpPr>
          <p:sp>
            <p:nvSpPr>
              <p:cNvPr id="6646" name="Freeform 435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7" name="Freeform 436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18" name="Group 437"/>
            <p:cNvGrpSpPr>
              <a:grpSpLocks/>
            </p:cNvGrpSpPr>
            <p:nvPr/>
          </p:nvGrpSpPr>
          <p:grpSpPr bwMode="auto">
            <a:xfrm>
              <a:off x="5367338" y="2747963"/>
              <a:ext cx="133350" cy="58737"/>
              <a:chOff x="3743" y="2097"/>
              <a:chExt cx="63" cy="28"/>
            </a:xfrm>
          </p:grpSpPr>
          <p:grpSp>
            <p:nvGrpSpPr>
              <p:cNvPr id="1841519" name="Group 438"/>
              <p:cNvGrpSpPr>
                <a:grpSpLocks/>
              </p:cNvGrpSpPr>
              <p:nvPr/>
            </p:nvGrpSpPr>
            <p:grpSpPr bwMode="auto">
              <a:xfrm>
                <a:off x="3756" y="2097"/>
                <a:ext cx="50" cy="28"/>
                <a:chOff x="3756" y="2097"/>
                <a:chExt cx="50" cy="28"/>
              </a:xfrm>
            </p:grpSpPr>
            <p:sp>
              <p:nvSpPr>
                <p:cNvPr id="6644" name="Freeform 439"/>
                <p:cNvSpPr>
                  <a:spLocks/>
                </p:cNvSpPr>
                <p:nvPr/>
              </p:nvSpPr>
              <p:spPr bwMode="auto">
                <a:xfrm>
                  <a:off x="3756" y="2097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45" name="Freeform 440"/>
                <p:cNvSpPr>
                  <a:spLocks/>
                </p:cNvSpPr>
                <p:nvPr/>
              </p:nvSpPr>
              <p:spPr bwMode="auto">
                <a:xfrm>
                  <a:off x="3756" y="2097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642" name="Rectangle 441"/>
              <p:cNvSpPr>
                <a:spLocks noChangeArrowheads="1"/>
              </p:cNvSpPr>
              <p:nvPr/>
            </p:nvSpPr>
            <p:spPr bwMode="auto">
              <a:xfrm>
                <a:off x="3743" y="2097"/>
                <a:ext cx="27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43" name="Line 442"/>
              <p:cNvSpPr>
                <a:spLocks noChangeShapeType="1"/>
              </p:cNvSpPr>
              <p:nvPr/>
            </p:nvSpPr>
            <p:spPr bwMode="auto">
              <a:xfrm>
                <a:off x="3770" y="2097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20" name="Group 443"/>
            <p:cNvGrpSpPr>
              <a:grpSpLocks/>
            </p:cNvGrpSpPr>
            <p:nvPr/>
          </p:nvGrpSpPr>
          <p:grpSpPr bwMode="auto">
            <a:xfrm>
              <a:off x="5399088" y="2709863"/>
              <a:ext cx="136525" cy="58737"/>
              <a:chOff x="3758" y="1805"/>
              <a:chExt cx="65" cy="28"/>
            </a:xfrm>
          </p:grpSpPr>
          <p:grpSp>
            <p:nvGrpSpPr>
              <p:cNvPr id="1841521" name="Group 444"/>
              <p:cNvGrpSpPr>
                <a:grpSpLocks/>
              </p:cNvGrpSpPr>
              <p:nvPr/>
            </p:nvGrpSpPr>
            <p:grpSpPr bwMode="auto">
              <a:xfrm>
                <a:off x="3758" y="1805"/>
                <a:ext cx="50" cy="28"/>
                <a:chOff x="3758" y="1805"/>
                <a:chExt cx="50" cy="28"/>
              </a:xfrm>
            </p:grpSpPr>
            <p:sp>
              <p:nvSpPr>
                <p:cNvPr id="6639" name="Freeform 445"/>
                <p:cNvSpPr>
                  <a:spLocks/>
                </p:cNvSpPr>
                <p:nvPr/>
              </p:nvSpPr>
              <p:spPr bwMode="auto">
                <a:xfrm>
                  <a:off x="3758" y="1805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40" name="Freeform 446"/>
                <p:cNvSpPr>
                  <a:spLocks/>
                </p:cNvSpPr>
                <p:nvPr/>
              </p:nvSpPr>
              <p:spPr bwMode="auto">
                <a:xfrm>
                  <a:off x="3758" y="1805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637" name="Rectangle 447"/>
              <p:cNvSpPr>
                <a:spLocks noChangeArrowheads="1"/>
              </p:cNvSpPr>
              <p:nvPr/>
            </p:nvSpPr>
            <p:spPr bwMode="auto">
              <a:xfrm>
                <a:off x="3796" y="1805"/>
                <a:ext cx="27" cy="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38" name="Line 448"/>
              <p:cNvSpPr>
                <a:spLocks noChangeShapeType="1"/>
              </p:cNvSpPr>
              <p:nvPr/>
            </p:nvSpPr>
            <p:spPr bwMode="auto">
              <a:xfrm>
                <a:off x="3794" y="1805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08" name="Line 449"/>
            <p:cNvSpPr>
              <a:spLocks noChangeShapeType="1"/>
            </p:cNvSpPr>
            <p:nvPr/>
          </p:nvSpPr>
          <p:spPr bwMode="auto">
            <a:xfrm flipH="1">
              <a:off x="5478463" y="2740025"/>
              <a:ext cx="2444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22" name="Group 450"/>
            <p:cNvGrpSpPr>
              <a:grpSpLocks/>
            </p:cNvGrpSpPr>
            <p:nvPr/>
          </p:nvGrpSpPr>
          <p:grpSpPr bwMode="auto">
            <a:xfrm>
              <a:off x="5402263" y="3992563"/>
              <a:ext cx="139700" cy="58737"/>
              <a:chOff x="3760" y="2684"/>
              <a:chExt cx="66" cy="28"/>
            </a:xfrm>
          </p:grpSpPr>
          <p:grpSp>
            <p:nvGrpSpPr>
              <p:cNvPr id="1841523" name="Group 451"/>
              <p:cNvGrpSpPr>
                <a:grpSpLocks/>
              </p:cNvGrpSpPr>
              <p:nvPr/>
            </p:nvGrpSpPr>
            <p:grpSpPr bwMode="auto">
              <a:xfrm>
                <a:off x="3760" y="2684"/>
                <a:ext cx="50" cy="28"/>
                <a:chOff x="3760" y="2684"/>
                <a:chExt cx="50" cy="28"/>
              </a:xfrm>
            </p:grpSpPr>
            <p:sp>
              <p:nvSpPr>
                <p:cNvPr id="6634" name="Freeform 452"/>
                <p:cNvSpPr>
                  <a:spLocks/>
                </p:cNvSpPr>
                <p:nvPr/>
              </p:nvSpPr>
              <p:spPr bwMode="auto">
                <a:xfrm>
                  <a:off x="3760" y="2684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35" name="Freeform 453"/>
                <p:cNvSpPr>
                  <a:spLocks/>
                </p:cNvSpPr>
                <p:nvPr/>
              </p:nvSpPr>
              <p:spPr bwMode="auto">
                <a:xfrm>
                  <a:off x="3760" y="2684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632" name="Rectangle 454"/>
              <p:cNvSpPr>
                <a:spLocks noChangeArrowheads="1"/>
              </p:cNvSpPr>
              <p:nvPr/>
            </p:nvSpPr>
            <p:spPr bwMode="auto">
              <a:xfrm>
                <a:off x="3798" y="2684"/>
                <a:ext cx="28" cy="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33" name="Line 455"/>
              <p:cNvSpPr>
                <a:spLocks noChangeShapeType="1"/>
              </p:cNvSpPr>
              <p:nvPr/>
            </p:nvSpPr>
            <p:spPr bwMode="auto">
              <a:xfrm>
                <a:off x="3797" y="2684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10" name="Line 456"/>
            <p:cNvSpPr>
              <a:spLocks noChangeShapeType="1"/>
            </p:cNvSpPr>
            <p:nvPr/>
          </p:nvSpPr>
          <p:spPr bwMode="auto">
            <a:xfrm flipH="1">
              <a:off x="5456238" y="4021138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1" name="Freeform 457"/>
            <p:cNvSpPr>
              <a:spLocks noEditPoints="1"/>
            </p:cNvSpPr>
            <p:nvPr/>
          </p:nvSpPr>
          <p:spPr bwMode="auto">
            <a:xfrm>
              <a:off x="6140450" y="2124075"/>
              <a:ext cx="246063" cy="68263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0 w 116"/>
                <a:gd name="T13" fmla="*/ 2147483647 h 32"/>
                <a:gd name="T14" fmla="*/ 2147483647 w 116"/>
                <a:gd name="T15" fmla="*/ 0 h 32"/>
                <a:gd name="T16" fmla="*/ 2147483647 w 116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2"/>
                <a:gd name="T29" fmla="*/ 116 w 11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2">
                  <a:moveTo>
                    <a:pt x="116" y="22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116" y="11"/>
                  </a:lnTo>
                  <a:lnTo>
                    <a:pt x="116" y="22"/>
                  </a:lnTo>
                  <a:close/>
                  <a:moveTo>
                    <a:pt x="26" y="32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2" name="Line 458"/>
            <p:cNvSpPr>
              <a:spLocks noChangeShapeType="1"/>
            </p:cNvSpPr>
            <p:nvPr/>
          </p:nvSpPr>
          <p:spPr bwMode="auto">
            <a:xfrm>
              <a:off x="7208838" y="2414588"/>
              <a:ext cx="13493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3" name="Line 459"/>
            <p:cNvSpPr>
              <a:spLocks noChangeShapeType="1"/>
            </p:cNvSpPr>
            <p:nvPr/>
          </p:nvSpPr>
          <p:spPr bwMode="auto">
            <a:xfrm>
              <a:off x="7219950" y="1916113"/>
              <a:ext cx="1238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4" name="Rectangle 461"/>
            <p:cNvSpPr>
              <a:spLocks noChangeArrowheads="1"/>
            </p:cNvSpPr>
            <p:nvPr/>
          </p:nvSpPr>
          <p:spPr bwMode="auto">
            <a:xfrm>
              <a:off x="6918325" y="2816225"/>
              <a:ext cx="8270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cs typeface="Arial" charset="0"/>
                </a:rPr>
                <a:t>Altmemphy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1841524" name="Group 464"/>
            <p:cNvGrpSpPr>
              <a:grpSpLocks/>
            </p:cNvGrpSpPr>
            <p:nvPr/>
          </p:nvGrpSpPr>
          <p:grpSpPr bwMode="auto">
            <a:xfrm>
              <a:off x="5367338" y="1243013"/>
              <a:ext cx="3471862" cy="3702050"/>
              <a:chOff x="3743" y="1231"/>
              <a:chExt cx="1742" cy="1745"/>
            </a:xfrm>
          </p:grpSpPr>
          <p:sp>
            <p:nvSpPr>
              <p:cNvPr id="6610" name="Rectangle 465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1" cy="174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11" name="Picture 46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43" y="1231"/>
                <a:ext cx="1742" cy="1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12" name="Rectangle 467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1" cy="174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13" name="Rectangle 468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40"/>
              </a:xfrm>
              <a:prstGeom prst="rect">
                <a:avLst/>
              </a:prstGeom>
              <a:solidFill>
                <a:srgbClr val="CDC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14" name="Freeform 469"/>
              <p:cNvSpPr>
                <a:spLocks/>
              </p:cNvSpPr>
              <p:nvPr/>
            </p:nvSpPr>
            <p:spPr bwMode="auto">
              <a:xfrm>
                <a:off x="3743" y="1231"/>
                <a:ext cx="1742" cy="40"/>
              </a:xfrm>
              <a:custGeom>
                <a:avLst/>
                <a:gdLst>
                  <a:gd name="T0" fmla="*/ 0 w 1742"/>
                  <a:gd name="T1" fmla="*/ 0 h 40"/>
                  <a:gd name="T2" fmla="*/ 33 w 1742"/>
                  <a:gd name="T3" fmla="*/ 40 h 40"/>
                  <a:gd name="T4" fmla="*/ 1709 w 1742"/>
                  <a:gd name="T5" fmla="*/ 40 h 40"/>
                  <a:gd name="T6" fmla="*/ 1742 w 1742"/>
                  <a:gd name="T7" fmla="*/ 0 h 40"/>
                  <a:gd name="T8" fmla="*/ 0 w 174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2"/>
                  <a:gd name="T16" fmla="*/ 0 h 40"/>
                  <a:gd name="T17" fmla="*/ 1742 w 174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2" h="40">
                    <a:moveTo>
                      <a:pt x="0" y="0"/>
                    </a:moveTo>
                    <a:lnTo>
                      <a:pt x="33" y="40"/>
                    </a:lnTo>
                    <a:lnTo>
                      <a:pt x="1709" y="40"/>
                    </a:lnTo>
                    <a:lnTo>
                      <a:pt x="1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15" name="Rectangle 470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40"/>
              </a:xfrm>
              <a:prstGeom prst="rect">
                <a:avLst/>
              </a:prstGeom>
              <a:solidFill>
                <a:srgbClr val="CDC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16" name="Rectangle 471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33" cy="1744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17" name="Freeform 472"/>
              <p:cNvSpPr>
                <a:spLocks/>
              </p:cNvSpPr>
              <p:nvPr/>
            </p:nvSpPr>
            <p:spPr bwMode="auto">
              <a:xfrm>
                <a:off x="3743" y="1231"/>
                <a:ext cx="33" cy="1744"/>
              </a:xfrm>
              <a:custGeom>
                <a:avLst/>
                <a:gdLst>
                  <a:gd name="T0" fmla="*/ 0 w 33"/>
                  <a:gd name="T1" fmla="*/ 0 h 1744"/>
                  <a:gd name="T2" fmla="*/ 0 w 33"/>
                  <a:gd name="T3" fmla="*/ 1744 h 1744"/>
                  <a:gd name="T4" fmla="*/ 33 w 33"/>
                  <a:gd name="T5" fmla="*/ 1705 h 1744"/>
                  <a:gd name="T6" fmla="*/ 33 w 33"/>
                  <a:gd name="T7" fmla="*/ 40 h 1744"/>
                  <a:gd name="T8" fmla="*/ 0 w 33"/>
                  <a:gd name="T9" fmla="*/ 0 h 1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744"/>
                  <a:gd name="T17" fmla="*/ 33 w 33"/>
                  <a:gd name="T18" fmla="*/ 1744 h 1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744">
                    <a:moveTo>
                      <a:pt x="0" y="0"/>
                    </a:moveTo>
                    <a:lnTo>
                      <a:pt x="0" y="1744"/>
                    </a:lnTo>
                    <a:lnTo>
                      <a:pt x="33" y="1705"/>
                    </a:lnTo>
                    <a:lnTo>
                      <a:pt x="3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18" name="Rectangle 473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33" cy="1744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19" name="Rectangle 474"/>
              <p:cNvSpPr>
                <a:spLocks noChangeArrowheads="1"/>
              </p:cNvSpPr>
              <p:nvPr/>
            </p:nvSpPr>
            <p:spPr bwMode="auto">
              <a:xfrm>
                <a:off x="3743" y="2936"/>
                <a:ext cx="1742" cy="4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0" name="Freeform 475"/>
              <p:cNvSpPr>
                <a:spLocks/>
              </p:cNvSpPr>
              <p:nvPr/>
            </p:nvSpPr>
            <p:spPr bwMode="auto">
              <a:xfrm>
                <a:off x="3743" y="2936"/>
                <a:ext cx="1742" cy="39"/>
              </a:xfrm>
              <a:custGeom>
                <a:avLst/>
                <a:gdLst>
                  <a:gd name="T0" fmla="*/ 0 w 1742"/>
                  <a:gd name="T1" fmla="*/ 39 h 39"/>
                  <a:gd name="T2" fmla="*/ 1742 w 1742"/>
                  <a:gd name="T3" fmla="*/ 39 h 39"/>
                  <a:gd name="T4" fmla="*/ 1709 w 1742"/>
                  <a:gd name="T5" fmla="*/ 0 h 39"/>
                  <a:gd name="T6" fmla="*/ 33 w 1742"/>
                  <a:gd name="T7" fmla="*/ 0 h 39"/>
                  <a:gd name="T8" fmla="*/ 0 w 1742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2"/>
                  <a:gd name="T16" fmla="*/ 0 h 39"/>
                  <a:gd name="T17" fmla="*/ 1742 w 174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2" h="39">
                    <a:moveTo>
                      <a:pt x="0" y="39"/>
                    </a:moveTo>
                    <a:lnTo>
                      <a:pt x="1742" y="39"/>
                    </a:lnTo>
                    <a:lnTo>
                      <a:pt x="1709" y="0"/>
                    </a:lnTo>
                    <a:lnTo>
                      <a:pt x="33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1" name="Rectangle 476"/>
              <p:cNvSpPr>
                <a:spLocks noChangeArrowheads="1"/>
              </p:cNvSpPr>
              <p:nvPr/>
            </p:nvSpPr>
            <p:spPr bwMode="auto">
              <a:xfrm>
                <a:off x="3743" y="2936"/>
                <a:ext cx="1742" cy="4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2" name="Rectangle 477"/>
              <p:cNvSpPr>
                <a:spLocks noChangeArrowheads="1"/>
              </p:cNvSpPr>
              <p:nvPr/>
            </p:nvSpPr>
            <p:spPr bwMode="auto">
              <a:xfrm>
                <a:off x="5452" y="1231"/>
                <a:ext cx="33" cy="1744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3" name="Freeform 478"/>
              <p:cNvSpPr>
                <a:spLocks/>
              </p:cNvSpPr>
              <p:nvPr/>
            </p:nvSpPr>
            <p:spPr bwMode="auto">
              <a:xfrm>
                <a:off x="5452" y="1231"/>
                <a:ext cx="33" cy="1744"/>
              </a:xfrm>
              <a:custGeom>
                <a:avLst/>
                <a:gdLst>
                  <a:gd name="T0" fmla="*/ 33 w 33"/>
                  <a:gd name="T1" fmla="*/ 1744 h 1744"/>
                  <a:gd name="T2" fmla="*/ 33 w 33"/>
                  <a:gd name="T3" fmla="*/ 0 h 1744"/>
                  <a:gd name="T4" fmla="*/ 0 w 33"/>
                  <a:gd name="T5" fmla="*/ 40 h 1744"/>
                  <a:gd name="T6" fmla="*/ 0 w 33"/>
                  <a:gd name="T7" fmla="*/ 1705 h 1744"/>
                  <a:gd name="T8" fmla="*/ 33 w 33"/>
                  <a:gd name="T9" fmla="*/ 1744 h 1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744"/>
                  <a:gd name="T17" fmla="*/ 33 w 33"/>
                  <a:gd name="T18" fmla="*/ 1744 h 1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744">
                    <a:moveTo>
                      <a:pt x="33" y="1744"/>
                    </a:moveTo>
                    <a:lnTo>
                      <a:pt x="33" y="0"/>
                    </a:lnTo>
                    <a:lnTo>
                      <a:pt x="0" y="40"/>
                    </a:lnTo>
                    <a:lnTo>
                      <a:pt x="0" y="1705"/>
                    </a:lnTo>
                    <a:lnTo>
                      <a:pt x="33" y="17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4" name="Rectangle 479"/>
              <p:cNvSpPr>
                <a:spLocks noChangeArrowheads="1"/>
              </p:cNvSpPr>
              <p:nvPr/>
            </p:nvSpPr>
            <p:spPr bwMode="auto">
              <a:xfrm>
                <a:off x="5452" y="1231"/>
                <a:ext cx="33" cy="1744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5" name="Rectangle 480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17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6" name="Rectangle 481"/>
              <p:cNvSpPr>
                <a:spLocks noChangeArrowheads="1"/>
              </p:cNvSpPr>
              <p:nvPr/>
            </p:nvSpPr>
            <p:spPr bwMode="auto">
              <a:xfrm>
                <a:off x="3776" y="1271"/>
                <a:ext cx="1676" cy="1665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27" name="Line 482"/>
              <p:cNvSpPr>
                <a:spLocks noChangeShapeType="1"/>
              </p:cNvSpPr>
              <p:nvPr/>
            </p:nvSpPr>
            <p:spPr bwMode="auto">
              <a:xfrm>
                <a:off x="3743" y="1231"/>
                <a:ext cx="33" cy="4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8" name="Line 483"/>
              <p:cNvSpPr>
                <a:spLocks noChangeShapeType="1"/>
              </p:cNvSpPr>
              <p:nvPr/>
            </p:nvSpPr>
            <p:spPr bwMode="auto">
              <a:xfrm flipV="1">
                <a:off x="3743" y="2936"/>
                <a:ext cx="33" cy="3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9" name="Line 484"/>
              <p:cNvSpPr>
                <a:spLocks noChangeShapeType="1"/>
              </p:cNvSpPr>
              <p:nvPr/>
            </p:nvSpPr>
            <p:spPr bwMode="auto">
              <a:xfrm flipH="1" flipV="1">
                <a:off x="5452" y="2936"/>
                <a:ext cx="33" cy="3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30" name="Line 485"/>
              <p:cNvSpPr>
                <a:spLocks noChangeShapeType="1"/>
              </p:cNvSpPr>
              <p:nvPr/>
            </p:nvSpPr>
            <p:spPr bwMode="auto">
              <a:xfrm flipH="1">
                <a:off x="5452" y="1231"/>
                <a:ext cx="33" cy="4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41525" name="Group 486"/>
            <p:cNvGrpSpPr>
              <a:grpSpLocks/>
            </p:cNvGrpSpPr>
            <p:nvPr/>
          </p:nvGrpSpPr>
          <p:grpSpPr bwMode="auto">
            <a:xfrm>
              <a:off x="5456238" y="1917700"/>
              <a:ext cx="974725" cy="2405063"/>
              <a:chOff x="3785" y="1405"/>
              <a:chExt cx="460" cy="1435"/>
            </a:xfrm>
          </p:grpSpPr>
          <p:sp>
            <p:nvSpPr>
              <p:cNvPr id="6606" name="Rectangle 487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07" name="Picture 48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08" name="Rectangle 489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09" name="Rectangle 490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41526" name="Group 491"/>
            <p:cNvGrpSpPr>
              <a:grpSpLocks/>
            </p:cNvGrpSpPr>
            <p:nvPr/>
          </p:nvGrpSpPr>
          <p:grpSpPr bwMode="auto">
            <a:xfrm>
              <a:off x="6010275" y="1566863"/>
              <a:ext cx="379413" cy="223837"/>
              <a:chOff x="3625" y="1895"/>
              <a:chExt cx="239" cy="141"/>
            </a:xfrm>
          </p:grpSpPr>
          <p:sp>
            <p:nvSpPr>
              <p:cNvPr id="6604" name="Rectangle 492"/>
              <p:cNvSpPr>
                <a:spLocks noChangeArrowheads="1"/>
              </p:cNvSpPr>
              <p:nvPr/>
            </p:nvSpPr>
            <p:spPr bwMode="auto">
              <a:xfrm>
                <a:off x="3625" y="1895"/>
                <a:ext cx="239" cy="141"/>
              </a:xfrm>
              <a:prstGeom prst="rect">
                <a:avLst/>
              </a:prstGeom>
              <a:solidFill>
                <a:srgbClr val="00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05" name="Rectangle 493"/>
              <p:cNvSpPr>
                <a:spLocks noChangeArrowheads="1"/>
              </p:cNvSpPr>
              <p:nvPr/>
            </p:nvSpPr>
            <p:spPr bwMode="auto">
              <a:xfrm>
                <a:off x="3674" y="1919"/>
                <a:ext cx="1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rgbClr val="000000"/>
                    </a:solidFill>
                    <a:cs typeface="Arial" charset="0"/>
                  </a:rPr>
                  <a:t>DLL</a:t>
                </a:r>
                <a:endParaRPr lang="en-US" sz="2000" dirty="0">
                  <a:cs typeface="Arial" charset="0"/>
                </a:endParaRPr>
              </a:p>
            </p:txBody>
          </p:sp>
        </p:grpSp>
        <p:grpSp>
          <p:nvGrpSpPr>
            <p:cNvPr id="1841527" name="Group 494"/>
            <p:cNvGrpSpPr>
              <a:grpSpLocks/>
            </p:cNvGrpSpPr>
            <p:nvPr/>
          </p:nvGrpSpPr>
          <p:grpSpPr bwMode="auto">
            <a:xfrm>
              <a:off x="6615113" y="1895475"/>
              <a:ext cx="1408112" cy="2393950"/>
              <a:chOff x="4332" y="1611"/>
              <a:chExt cx="664" cy="1213"/>
            </a:xfrm>
          </p:grpSpPr>
          <p:sp>
            <p:nvSpPr>
              <p:cNvPr id="6600" name="Rectangle 495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601" name="Picture 49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02" name="Rectangle 497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603" name="Rectangle 498"/>
              <p:cNvSpPr>
                <a:spLocks noChangeArrowheads="1"/>
              </p:cNvSpPr>
              <p:nvPr/>
            </p:nvSpPr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solidFill>
                <a:srgbClr val="FFFF00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19" name="Rectangle 499"/>
            <p:cNvSpPr>
              <a:spLocks noChangeArrowheads="1"/>
            </p:cNvSpPr>
            <p:nvPr/>
          </p:nvSpPr>
          <p:spPr bwMode="auto">
            <a:xfrm>
              <a:off x="6673850" y="3929063"/>
              <a:ext cx="1235075" cy="22225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20" name="Rectangle 500"/>
            <p:cNvSpPr>
              <a:spLocks noChangeArrowheads="1"/>
            </p:cNvSpPr>
            <p:nvPr/>
          </p:nvSpPr>
          <p:spPr bwMode="auto">
            <a:xfrm>
              <a:off x="6842125" y="3967163"/>
              <a:ext cx="933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Address/cmd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21" name="Rectangle 501"/>
            <p:cNvSpPr>
              <a:spLocks noChangeArrowheads="1"/>
            </p:cNvSpPr>
            <p:nvPr/>
          </p:nvSpPr>
          <p:spPr bwMode="auto">
            <a:xfrm>
              <a:off x="6673850" y="3595688"/>
              <a:ext cx="1235075" cy="222250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22" name="Rectangle 502"/>
            <p:cNvSpPr>
              <a:spLocks noChangeArrowheads="1"/>
            </p:cNvSpPr>
            <p:nvPr/>
          </p:nvSpPr>
          <p:spPr bwMode="auto">
            <a:xfrm>
              <a:off x="7027863" y="3633788"/>
              <a:ext cx="539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Read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23" name="Rectangle 503"/>
            <p:cNvSpPr>
              <a:spLocks noChangeArrowheads="1"/>
            </p:cNvSpPr>
            <p:nvPr/>
          </p:nvSpPr>
          <p:spPr bwMode="auto">
            <a:xfrm>
              <a:off x="6673850" y="3338513"/>
              <a:ext cx="1235075" cy="220662"/>
            </a:xfrm>
            <a:prstGeom prst="rect">
              <a:avLst/>
            </a:prstGeom>
            <a:solidFill>
              <a:srgbClr val="66FFFF">
                <a:alpha val="94116"/>
              </a:srgbClr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24" name="Rectangle 504"/>
            <p:cNvSpPr>
              <a:spLocks noChangeArrowheads="1"/>
            </p:cNvSpPr>
            <p:nvPr/>
          </p:nvSpPr>
          <p:spPr bwMode="auto">
            <a:xfrm>
              <a:off x="7037388" y="3376613"/>
              <a:ext cx="5334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Write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25" name="Rectangle 507"/>
            <p:cNvSpPr>
              <a:spLocks noChangeArrowheads="1"/>
            </p:cNvSpPr>
            <p:nvPr/>
          </p:nvSpPr>
          <p:spPr bwMode="auto">
            <a:xfrm>
              <a:off x="5754688" y="30337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26" name="Rectangle 508"/>
            <p:cNvSpPr>
              <a:spLocks noChangeArrowheads="1"/>
            </p:cNvSpPr>
            <p:nvPr/>
          </p:nvSpPr>
          <p:spPr bwMode="auto">
            <a:xfrm>
              <a:off x="5849938" y="3076575"/>
              <a:ext cx="19208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DQS</a:t>
              </a:r>
            </a:p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Path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227" name="Rectangle 509"/>
            <p:cNvSpPr>
              <a:spLocks noChangeArrowheads="1"/>
            </p:cNvSpPr>
            <p:nvPr/>
          </p:nvSpPr>
          <p:spPr bwMode="auto">
            <a:xfrm>
              <a:off x="5754688" y="30337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28" name="Rectangle 510"/>
            <p:cNvSpPr>
              <a:spLocks noChangeArrowheads="1"/>
            </p:cNvSpPr>
            <p:nvPr/>
          </p:nvSpPr>
          <p:spPr bwMode="auto">
            <a:xfrm>
              <a:off x="5819775" y="3475038"/>
              <a:ext cx="3048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29" name="Rectangle 511"/>
            <p:cNvSpPr>
              <a:spLocks noChangeArrowheads="1"/>
            </p:cNvSpPr>
            <p:nvPr/>
          </p:nvSpPr>
          <p:spPr bwMode="auto">
            <a:xfrm>
              <a:off x="5856288" y="3600450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FIFO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230" name="Rectangle 512"/>
            <p:cNvSpPr>
              <a:spLocks noChangeArrowheads="1"/>
            </p:cNvSpPr>
            <p:nvPr/>
          </p:nvSpPr>
          <p:spPr bwMode="auto">
            <a:xfrm>
              <a:off x="5748338" y="3443288"/>
              <a:ext cx="3984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31" name="Rectangle 513"/>
            <p:cNvSpPr>
              <a:spLocks noChangeArrowheads="1"/>
            </p:cNvSpPr>
            <p:nvPr/>
          </p:nvSpPr>
          <p:spPr bwMode="auto">
            <a:xfrm>
              <a:off x="5819775" y="3475038"/>
              <a:ext cx="3048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232" name="Rectangle 514"/>
            <p:cNvSpPr>
              <a:spLocks noChangeArrowheads="1"/>
            </p:cNvSpPr>
            <p:nvPr/>
          </p:nvSpPr>
          <p:spPr bwMode="auto">
            <a:xfrm>
              <a:off x="5748338" y="3443288"/>
              <a:ext cx="3984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grpSp>
          <p:nvGrpSpPr>
            <p:cNvPr id="1841528" name="Group 515"/>
            <p:cNvGrpSpPr>
              <a:grpSpLocks/>
            </p:cNvGrpSpPr>
            <p:nvPr/>
          </p:nvGrpSpPr>
          <p:grpSpPr bwMode="auto">
            <a:xfrm>
              <a:off x="7292975" y="2073275"/>
              <a:ext cx="641350" cy="636588"/>
              <a:chOff x="4675" y="1652"/>
              <a:chExt cx="263" cy="347"/>
            </a:xfrm>
          </p:grpSpPr>
          <p:sp>
            <p:nvSpPr>
              <p:cNvPr id="6596" name="Rectangle 516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597" name="Picture 5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98" name="Rectangle 518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599" name="Rectangle 519"/>
              <p:cNvSpPr>
                <a:spLocks noChangeArrowheads="1"/>
              </p:cNvSpPr>
              <p:nvPr/>
            </p:nvSpPr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solidFill>
                <a:srgbClr val="FFFF00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34" name="Rectangle 520"/>
            <p:cNvSpPr>
              <a:spLocks noChangeArrowheads="1"/>
            </p:cNvSpPr>
            <p:nvPr/>
          </p:nvSpPr>
          <p:spPr bwMode="auto">
            <a:xfrm>
              <a:off x="7323138" y="2265363"/>
              <a:ext cx="5524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Calibration</a:t>
              </a:r>
            </a:p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Sequencer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35" name="Line 521"/>
            <p:cNvSpPr>
              <a:spLocks noChangeShapeType="1"/>
            </p:cNvSpPr>
            <p:nvPr/>
          </p:nvSpPr>
          <p:spPr bwMode="auto">
            <a:xfrm>
              <a:off x="6146800" y="3516313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6" name="Line 522"/>
            <p:cNvSpPr>
              <a:spLocks noChangeShapeType="1"/>
            </p:cNvSpPr>
            <p:nvPr/>
          </p:nvSpPr>
          <p:spPr bwMode="auto">
            <a:xfrm flipV="1">
              <a:off x="6313488" y="3436938"/>
              <a:ext cx="0" cy="777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7" name="Line 523"/>
            <p:cNvSpPr>
              <a:spLocks noChangeShapeType="1"/>
            </p:cNvSpPr>
            <p:nvPr/>
          </p:nvSpPr>
          <p:spPr bwMode="auto">
            <a:xfrm>
              <a:off x="6313488" y="3443288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8" name="Line 524"/>
            <p:cNvSpPr>
              <a:spLocks noChangeShapeType="1"/>
            </p:cNvSpPr>
            <p:nvPr/>
          </p:nvSpPr>
          <p:spPr bwMode="auto">
            <a:xfrm>
              <a:off x="6321425" y="3702050"/>
              <a:ext cx="3524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9" name="Rectangle 525"/>
            <p:cNvSpPr>
              <a:spLocks noChangeArrowheads="1"/>
            </p:cNvSpPr>
            <p:nvPr/>
          </p:nvSpPr>
          <p:spPr bwMode="auto">
            <a:xfrm>
              <a:off x="5880100" y="3878263"/>
              <a:ext cx="1460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40" name="Rectangle 526"/>
            <p:cNvSpPr>
              <a:spLocks noChangeArrowheads="1"/>
            </p:cNvSpPr>
            <p:nvPr/>
          </p:nvSpPr>
          <p:spPr bwMode="auto">
            <a:xfrm>
              <a:off x="5837238" y="4002088"/>
              <a:ext cx="2413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241" name="Rectangle 527"/>
            <p:cNvSpPr>
              <a:spLocks noChangeArrowheads="1"/>
            </p:cNvSpPr>
            <p:nvPr/>
          </p:nvSpPr>
          <p:spPr bwMode="auto">
            <a:xfrm>
              <a:off x="5748338" y="38465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42" name="Rectangle 528"/>
            <p:cNvSpPr>
              <a:spLocks noChangeArrowheads="1"/>
            </p:cNvSpPr>
            <p:nvPr/>
          </p:nvSpPr>
          <p:spPr bwMode="auto">
            <a:xfrm>
              <a:off x="5880100" y="3878263"/>
              <a:ext cx="1460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243" name="Rectangle 529"/>
            <p:cNvSpPr>
              <a:spLocks noChangeArrowheads="1"/>
            </p:cNvSpPr>
            <p:nvPr/>
          </p:nvSpPr>
          <p:spPr bwMode="auto">
            <a:xfrm>
              <a:off x="5748338" y="38465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44" name="Line 530"/>
            <p:cNvSpPr>
              <a:spLocks noChangeShapeType="1"/>
            </p:cNvSpPr>
            <p:nvPr/>
          </p:nvSpPr>
          <p:spPr bwMode="auto">
            <a:xfrm flipH="1">
              <a:off x="6134100" y="4021138"/>
              <a:ext cx="5397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5" name="Line 531"/>
            <p:cNvSpPr>
              <a:spLocks noChangeShapeType="1"/>
            </p:cNvSpPr>
            <p:nvPr/>
          </p:nvSpPr>
          <p:spPr bwMode="auto">
            <a:xfrm flipH="1">
              <a:off x="5456238" y="3590925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6" name="Line 532"/>
            <p:cNvSpPr>
              <a:spLocks noChangeShapeType="1"/>
            </p:cNvSpPr>
            <p:nvPr/>
          </p:nvSpPr>
          <p:spPr bwMode="auto">
            <a:xfrm>
              <a:off x="6140450" y="3243263"/>
              <a:ext cx="809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7" name="Line 533"/>
            <p:cNvSpPr>
              <a:spLocks noChangeShapeType="1"/>
            </p:cNvSpPr>
            <p:nvPr/>
          </p:nvSpPr>
          <p:spPr bwMode="auto">
            <a:xfrm>
              <a:off x="6221413" y="3246438"/>
              <a:ext cx="0" cy="141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8" name="Line 534"/>
            <p:cNvSpPr>
              <a:spLocks noChangeShapeType="1"/>
            </p:cNvSpPr>
            <p:nvPr/>
          </p:nvSpPr>
          <p:spPr bwMode="auto">
            <a:xfrm flipH="1">
              <a:off x="5583238" y="3387725"/>
              <a:ext cx="638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9" name="Line 535"/>
            <p:cNvSpPr>
              <a:spLocks noChangeShapeType="1"/>
            </p:cNvSpPr>
            <p:nvPr/>
          </p:nvSpPr>
          <p:spPr bwMode="auto">
            <a:xfrm flipH="1">
              <a:off x="5583238" y="3384550"/>
              <a:ext cx="3175" cy="111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29" name="Group 536"/>
            <p:cNvGrpSpPr>
              <a:grpSpLocks/>
            </p:cNvGrpSpPr>
            <p:nvPr/>
          </p:nvGrpSpPr>
          <p:grpSpPr bwMode="auto">
            <a:xfrm>
              <a:off x="5402263" y="3559175"/>
              <a:ext cx="106362" cy="60325"/>
              <a:chOff x="3760" y="2480"/>
              <a:chExt cx="50" cy="28"/>
            </a:xfrm>
          </p:grpSpPr>
          <p:sp>
            <p:nvSpPr>
              <p:cNvPr id="6594" name="Freeform 537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5" name="Freeform 538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51" name="Line 539"/>
            <p:cNvSpPr>
              <a:spLocks noChangeShapeType="1"/>
            </p:cNvSpPr>
            <p:nvPr/>
          </p:nvSpPr>
          <p:spPr bwMode="auto">
            <a:xfrm>
              <a:off x="5424488" y="27479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2" name="Line 540"/>
            <p:cNvSpPr>
              <a:spLocks noChangeShapeType="1"/>
            </p:cNvSpPr>
            <p:nvPr/>
          </p:nvSpPr>
          <p:spPr bwMode="auto">
            <a:xfrm>
              <a:off x="5424488" y="27479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30" name="Group 541"/>
            <p:cNvGrpSpPr>
              <a:grpSpLocks/>
            </p:cNvGrpSpPr>
            <p:nvPr/>
          </p:nvGrpSpPr>
          <p:grpSpPr bwMode="auto">
            <a:xfrm>
              <a:off x="5399088" y="2709863"/>
              <a:ext cx="104775" cy="58737"/>
              <a:chOff x="3758" y="1805"/>
              <a:chExt cx="50" cy="28"/>
            </a:xfrm>
          </p:grpSpPr>
          <p:sp>
            <p:nvSpPr>
              <p:cNvPr id="6592" name="Freeform 542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3" name="Freeform 543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54" name="Line 544"/>
            <p:cNvSpPr>
              <a:spLocks noChangeShapeType="1"/>
            </p:cNvSpPr>
            <p:nvPr/>
          </p:nvSpPr>
          <p:spPr bwMode="auto">
            <a:xfrm flipH="1">
              <a:off x="5507038" y="2740025"/>
              <a:ext cx="2159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31" name="Group 545"/>
            <p:cNvGrpSpPr>
              <a:grpSpLocks/>
            </p:cNvGrpSpPr>
            <p:nvPr/>
          </p:nvGrpSpPr>
          <p:grpSpPr bwMode="auto">
            <a:xfrm>
              <a:off x="5402263" y="3992563"/>
              <a:ext cx="106362" cy="58737"/>
              <a:chOff x="3760" y="2684"/>
              <a:chExt cx="50" cy="28"/>
            </a:xfrm>
          </p:grpSpPr>
          <p:sp>
            <p:nvSpPr>
              <p:cNvPr id="6590" name="Freeform 546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1" name="Freeform 547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56" name="Line 548"/>
            <p:cNvSpPr>
              <a:spLocks noChangeShapeType="1"/>
            </p:cNvSpPr>
            <p:nvPr/>
          </p:nvSpPr>
          <p:spPr bwMode="auto">
            <a:xfrm>
              <a:off x="5481638" y="39925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32" name="Group 549"/>
            <p:cNvGrpSpPr>
              <a:grpSpLocks/>
            </p:cNvGrpSpPr>
            <p:nvPr/>
          </p:nvGrpSpPr>
          <p:grpSpPr bwMode="auto">
            <a:xfrm>
              <a:off x="5402263" y="3992563"/>
              <a:ext cx="106362" cy="58737"/>
              <a:chOff x="3760" y="2684"/>
              <a:chExt cx="50" cy="28"/>
            </a:xfrm>
          </p:grpSpPr>
          <p:sp>
            <p:nvSpPr>
              <p:cNvPr id="6588" name="Freeform 550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89" name="Freeform 551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58" name="Line 552"/>
            <p:cNvSpPr>
              <a:spLocks noChangeShapeType="1"/>
            </p:cNvSpPr>
            <p:nvPr/>
          </p:nvSpPr>
          <p:spPr bwMode="auto">
            <a:xfrm flipH="1">
              <a:off x="5500688" y="4021138"/>
              <a:ext cx="2476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9" name="Line 553"/>
            <p:cNvSpPr>
              <a:spLocks noChangeShapeType="1"/>
            </p:cNvSpPr>
            <p:nvPr/>
          </p:nvSpPr>
          <p:spPr bwMode="auto">
            <a:xfrm>
              <a:off x="7169150" y="2393950"/>
              <a:ext cx="1238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0" name="Rectangle 555"/>
            <p:cNvSpPr>
              <a:spLocks noChangeArrowheads="1"/>
            </p:cNvSpPr>
            <p:nvPr/>
          </p:nvSpPr>
          <p:spPr bwMode="auto">
            <a:xfrm>
              <a:off x="6969125" y="2944813"/>
              <a:ext cx="60483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  <a:cs typeface="Arial" charset="0"/>
                </a:rPr>
                <a:t>UniPHY</a:t>
              </a:r>
              <a:endParaRPr lang="en-US" sz="2000" b="1" dirty="0">
                <a:cs typeface="Arial" charset="0"/>
              </a:endParaRPr>
            </a:p>
          </p:txBody>
        </p:sp>
        <p:grpSp>
          <p:nvGrpSpPr>
            <p:cNvPr id="1841533" name="Group 557"/>
            <p:cNvGrpSpPr>
              <a:grpSpLocks/>
            </p:cNvGrpSpPr>
            <p:nvPr/>
          </p:nvGrpSpPr>
          <p:grpSpPr bwMode="auto">
            <a:xfrm>
              <a:off x="6705600" y="1552575"/>
              <a:ext cx="304800" cy="228600"/>
              <a:chOff x="2544" y="1152"/>
              <a:chExt cx="192" cy="144"/>
            </a:xfrm>
          </p:grpSpPr>
          <p:sp>
            <p:nvSpPr>
              <p:cNvPr id="6586" name="Rectangle 558"/>
              <p:cNvSpPr>
                <a:spLocks noChangeArrowheads="1"/>
              </p:cNvSpPr>
              <p:nvPr/>
            </p:nvSpPr>
            <p:spPr bwMode="auto">
              <a:xfrm>
                <a:off x="2544" y="1152"/>
                <a:ext cx="192" cy="144"/>
              </a:xfrm>
              <a:prstGeom prst="rect">
                <a:avLst/>
              </a:prstGeom>
              <a:solidFill>
                <a:srgbClr val="00FFFF"/>
              </a:solidFill>
              <a:ln w="31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587" name="Rectangle 559"/>
              <p:cNvSpPr>
                <a:spLocks noChangeArrowheads="1"/>
              </p:cNvSpPr>
              <p:nvPr/>
            </p:nvSpPr>
            <p:spPr bwMode="auto">
              <a:xfrm>
                <a:off x="2592" y="1200"/>
                <a:ext cx="128" cy="8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rgbClr val="000000"/>
                    </a:solidFill>
                    <a:cs typeface="Arial" charset="0"/>
                  </a:rPr>
                  <a:t>PLL</a:t>
                </a:r>
                <a:endParaRPr lang="en-US" sz="2000" dirty="0">
                  <a:cs typeface="Arial" charset="0"/>
                </a:endParaRPr>
              </a:p>
            </p:txBody>
          </p:sp>
        </p:grpSp>
        <p:sp>
          <p:nvSpPr>
            <p:cNvPr id="6262" name="Line 560"/>
            <p:cNvSpPr>
              <a:spLocks noChangeShapeType="1"/>
            </p:cNvSpPr>
            <p:nvPr/>
          </p:nvSpPr>
          <p:spPr bwMode="auto">
            <a:xfrm flipH="1">
              <a:off x="6381750" y="1666875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3" name="Line 561"/>
            <p:cNvSpPr>
              <a:spLocks noChangeShapeType="1"/>
            </p:cNvSpPr>
            <p:nvPr/>
          </p:nvSpPr>
          <p:spPr bwMode="auto">
            <a:xfrm>
              <a:off x="6553200" y="1665288"/>
              <a:ext cx="0" cy="1100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4" name="Line 562"/>
            <p:cNvSpPr>
              <a:spLocks noChangeShapeType="1"/>
            </p:cNvSpPr>
            <p:nvPr/>
          </p:nvSpPr>
          <p:spPr bwMode="auto">
            <a:xfrm flipV="1">
              <a:off x="6858000" y="1781175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34" name="Group 563"/>
            <p:cNvGrpSpPr>
              <a:grpSpLocks/>
            </p:cNvGrpSpPr>
            <p:nvPr/>
          </p:nvGrpSpPr>
          <p:grpSpPr bwMode="auto">
            <a:xfrm>
              <a:off x="6661150" y="2266950"/>
              <a:ext cx="544513" cy="203200"/>
              <a:chOff x="4198" y="1231"/>
              <a:chExt cx="343" cy="128"/>
            </a:xfrm>
          </p:grpSpPr>
          <p:sp>
            <p:nvSpPr>
              <p:cNvPr id="6582" name="Rectangle 564"/>
              <p:cNvSpPr>
                <a:spLocks noChangeArrowheads="1"/>
              </p:cNvSpPr>
              <p:nvPr/>
            </p:nvSpPr>
            <p:spPr bwMode="auto">
              <a:xfrm>
                <a:off x="4198" y="1231"/>
                <a:ext cx="343" cy="128"/>
              </a:xfrm>
              <a:prstGeom prst="rect">
                <a:avLst/>
              </a:prstGeom>
              <a:solidFill>
                <a:srgbClr val="FFFF00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583" name="Rectangle 565"/>
              <p:cNvSpPr>
                <a:spLocks noChangeArrowheads="1"/>
              </p:cNvSpPr>
              <p:nvPr/>
            </p:nvSpPr>
            <p:spPr bwMode="auto">
              <a:xfrm>
                <a:off x="4236" y="1263"/>
                <a:ext cx="82" cy="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cs typeface="Arial" charset="0"/>
                  </a:rPr>
                  <a:t>Re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584" name="Rectangle 566"/>
              <p:cNvSpPr>
                <a:spLocks noChangeArrowheads="1"/>
              </p:cNvSpPr>
              <p:nvPr/>
            </p:nvSpPr>
            <p:spPr bwMode="auto">
              <a:xfrm>
                <a:off x="4320" y="1263"/>
                <a:ext cx="21" cy="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cs typeface="Arial" charset="0"/>
                  </a:rPr>
                  <a:t>-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6585" name="Rectangle 567"/>
              <p:cNvSpPr>
                <a:spLocks noChangeArrowheads="1"/>
              </p:cNvSpPr>
              <p:nvPr/>
            </p:nvSpPr>
            <p:spPr bwMode="auto">
              <a:xfrm>
                <a:off x="4337" y="1263"/>
                <a:ext cx="172" cy="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000000"/>
                    </a:solidFill>
                    <a:cs typeface="Arial" charset="0"/>
                  </a:rPr>
                  <a:t>config</a:t>
                </a:r>
                <a:endParaRPr lang="en-US" sz="2000" dirty="0">
                  <a:cs typeface="Arial" charset="0"/>
                </a:endParaRPr>
              </a:p>
            </p:txBody>
          </p:sp>
        </p:grpSp>
        <p:sp>
          <p:nvSpPr>
            <p:cNvPr id="6266" name="Rectangle 568"/>
            <p:cNvSpPr>
              <a:spLocks noChangeArrowheads="1"/>
            </p:cNvSpPr>
            <p:nvPr/>
          </p:nvSpPr>
          <p:spPr bwMode="auto">
            <a:xfrm>
              <a:off x="5722938" y="2679700"/>
              <a:ext cx="552450" cy="165100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267" name="Rectangle 569"/>
            <p:cNvSpPr>
              <a:spLocks noChangeArrowheads="1"/>
            </p:cNvSpPr>
            <p:nvPr/>
          </p:nvSpPr>
          <p:spPr bwMode="auto">
            <a:xfrm>
              <a:off x="5762625" y="2714625"/>
              <a:ext cx="449263" cy="106363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Clock Gen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6268" name="Rectangle 570"/>
            <p:cNvSpPr>
              <a:spLocks noChangeArrowheads="1"/>
            </p:cNvSpPr>
            <p:nvPr/>
          </p:nvSpPr>
          <p:spPr bwMode="auto">
            <a:xfrm>
              <a:off x="5591175" y="2116138"/>
              <a:ext cx="692150" cy="13652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I/O Structure</a:t>
              </a:r>
              <a:endParaRPr lang="en-US" sz="2400" b="1" dirty="0">
                <a:cs typeface="Arial" charset="0"/>
              </a:endParaRPr>
            </a:p>
          </p:txBody>
        </p:sp>
        <p:sp>
          <p:nvSpPr>
            <p:cNvPr id="6269" name="Line 571"/>
            <p:cNvSpPr>
              <a:spLocks noChangeShapeType="1"/>
            </p:cNvSpPr>
            <p:nvPr/>
          </p:nvSpPr>
          <p:spPr bwMode="auto">
            <a:xfrm flipH="1">
              <a:off x="5448300" y="3163888"/>
              <a:ext cx="301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35" name="Group 572"/>
            <p:cNvGrpSpPr>
              <a:grpSpLocks/>
            </p:cNvGrpSpPr>
            <p:nvPr/>
          </p:nvGrpSpPr>
          <p:grpSpPr bwMode="auto">
            <a:xfrm>
              <a:off x="5399088" y="3135313"/>
              <a:ext cx="106362" cy="58737"/>
              <a:chOff x="3762" y="2281"/>
              <a:chExt cx="50" cy="28"/>
            </a:xfrm>
          </p:grpSpPr>
          <p:sp>
            <p:nvSpPr>
              <p:cNvPr id="6580" name="Freeform 573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81" name="Freeform 574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71" name="Line 575"/>
            <p:cNvSpPr>
              <a:spLocks noChangeShapeType="1"/>
            </p:cNvSpPr>
            <p:nvPr/>
          </p:nvSpPr>
          <p:spPr bwMode="auto">
            <a:xfrm>
              <a:off x="6280150" y="2762250"/>
              <a:ext cx="273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2" name="Line 576"/>
            <p:cNvSpPr>
              <a:spLocks noChangeShapeType="1"/>
            </p:cNvSpPr>
            <p:nvPr/>
          </p:nvSpPr>
          <p:spPr bwMode="auto">
            <a:xfrm>
              <a:off x="6146800" y="3105150"/>
              <a:ext cx="349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3" name="Line 577"/>
            <p:cNvSpPr>
              <a:spLocks noChangeShapeType="1"/>
            </p:cNvSpPr>
            <p:nvPr/>
          </p:nvSpPr>
          <p:spPr bwMode="auto">
            <a:xfrm flipV="1">
              <a:off x="6496050" y="1749425"/>
              <a:ext cx="0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4" name="Line 578"/>
            <p:cNvSpPr>
              <a:spLocks noChangeShapeType="1"/>
            </p:cNvSpPr>
            <p:nvPr/>
          </p:nvSpPr>
          <p:spPr bwMode="auto">
            <a:xfrm>
              <a:off x="6151563" y="3635375"/>
              <a:ext cx="1666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5" name="Line 579"/>
            <p:cNvSpPr>
              <a:spLocks noChangeShapeType="1"/>
            </p:cNvSpPr>
            <p:nvPr/>
          </p:nvSpPr>
          <p:spPr bwMode="auto">
            <a:xfrm flipV="1">
              <a:off x="6321425" y="3630613"/>
              <a:ext cx="0" cy="777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6" name="Line 580"/>
            <p:cNvSpPr>
              <a:spLocks noChangeShapeType="1"/>
            </p:cNvSpPr>
            <p:nvPr/>
          </p:nvSpPr>
          <p:spPr bwMode="auto">
            <a:xfrm>
              <a:off x="5588000" y="3498850"/>
              <a:ext cx="158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7" name="Line 581"/>
            <p:cNvSpPr>
              <a:spLocks noChangeShapeType="1"/>
            </p:cNvSpPr>
            <p:nvPr/>
          </p:nvSpPr>
          <p:spPr bwMode="auto">
            <a:xfrm flipH="1">
              <a:off x="6386513" y="1743075"/>
              <a:ext cx="104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9" name="Rectangle 583"/>
            <p:cNvSpPr>
              <a:spLocks noChangeArrowheads="1"/>
            </p:cNvSpPr>
            <p:nvPr/>
          </p:nvSpPr>
          <p:spPr bwMode="auto">
            <a:xfrm>
              <a:off x="7335747" y="1338263"/>
              <a:ext cx="13561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Stratix V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444" name="Rectangle 586"/>
            <p:cNvSpPr>
              <a:spLocks noChangeArrowheads="1"/>
            </p:cNvSpPr>
            <p:nvPr/>
          </p:nvSpPr>
          <p:spPr bwMode="auto">
            <a:xfrm>
              <a:off x="8177213" y="1897063"/>
              <a:ext cx="558800" cy="2416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5" name="Freeform 394"/>
            <p:cNvSpPr>
              <a:spLocks noEditPoints="1"/>
            </p:cNvSpPr>
            <p:nvPr/>
          </p:nvSpPr>
          <p:spPr bwMode="auto">
            <a:xfrm>
              <a:off x="7921625" y="3400425"/>
              <a:ext cx="244475" cy="66675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6" name="Freeform 395"/>
            <p:cNvSpPr>
              <a:spLocks noEditPoints="1"/>
            </p:cNvSpPr>
            <p:nvPr/>
          </p:nvSpPr>
          <p:spPr bwMode="auto">
            <a:xfrm>
              <a:off x="7924800" y="3692525"/>
              <a:ext cx="228600" cy="68263"/>
            </a:xfrm>
            <a:custGeom>
              <a:avLst/>
              <a:gdLst>
                <a:gd name="T0" fmla="*/ 0 w 108"/>
                <a:gd name="T1" fmla="*/ 2147483647 h 32"/>
                <a:gd name="T2" fmla="*/ 2147483647 w 108"/>
                <a:gd name="T3" fmla="*/ 2147483647 h 32"/>
                <a:gd name="T4" fmla="*/ 2147483647 w 108"/>
                <a:gd name="T5" fmla="*/ 2147483647 h 32"/>
                <a:gd name="T6" fmla="*/ 0 w 108"/>
                <a:gd name="T7" fmla="*/ 2147483647 h 32"/>
                <a:gd name="T8" fmla="*/ 0 w 108"/>
                <a:gd name="T9" fmla="*/ 2147483647 h 32"/>
                <a:gd name="T10" fmla="*/ 2147483647 w 108"/>
                <a:gd name="T11" fmla="*/ 0 h 32"/>
                <a:gd name="T12" fmla="*/ 2147483647 w 108"/>
                <a:gd name="T13" fmla="*/ 2147483647 h 32"/>
                <a:gd name="T14" fmla="*/ 2147483647 w 108"/>
                <a:gd name="T15" fmla="*/ 2147483647 h 32"/>
                <a:gd name="T16" fmla="*/ 2147483647 w 108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2"/>
                <a:gd name="T29" fmla="*/ 108 w 10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2">
                  <a:moveTo>
                    <a:pt x="0" y="11"/>
                  </a:moveTo>
                  <a:lnTo>
                    <a:pt x="86" y="11"/>
                  </a:lnTo>
                  <a:lnTo>
                    <a:pt x="86" y="21"/>
                  </a:lnTo>
                  <a:lnTo>
                    <a:pt x="0" y="21"/>
                  </a:lnTo>
                  <a:lnTo>
                    <a:pt x="0" y="11"/>
                  </a:lnTo>
                  <a:close/>
                  <a:moveTo>
                    <a:pt x="82" y="0"/>
                  </a:moveTo>
                  <a:lnTo>
                    <a:pt x="108" y="16"/>
                  </a:lnTo>
                  <a:lnTo>
                    <a:pt x="82" y="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7" name="Freeform 460"/>
            <p:cNvSpPr>
              <a:spLocks noEditPoints="1"/>
            </p:cNvSpPr>
            <p:nvPr/>
          </p:nvSpPr>
          <p:spPr bwMode="auto">
            <a:xfrm>
              <a:off x="7921625" y="4000500"/>
              <a:ext cx="244475" cy="65088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8" name="Freeform 505"/>
            <p:cNvSpPr>
              <a:spLocks noEditPoints="1"/>
            </p:cNvSpPr>
            <p:nvPr/>
          </p:nvSpPr>
          <p:spPr bwMode="auto">
            <a:xfrm>
              <a:off x="7921625" y="3400425"/>
              <a:ext cx="244475" cy="66675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9" name="Freeform 506"/>
            <p:cNvSpPr>
              <a:spLocks noEditPoints="1"/>
            </p:cNvSpPr>
            <p:nvPr/>
          </p:nvSpPr>
          <p:spPr bwMode="auto">
            <a:xfrm>
              <a:off x="7924800" y="3692525"/>
              <a:ext cx="228600" cy="68263"/>
            </a:xfrm>
            <a:custGeom>
              <a:avLst/>
              <a:gdLst>
                <a:gd name="T0" fmla="*/ 0 w 108"/>
                <a:gd name="T1" fmla="*/ 2147483647 h 32"/>
                <a:gd name="T2" fmla="*/ 2147483647 w 108"/>
                <a:gd name="T3" fmla="*/ 2147483647 h 32"/>
                <a:gd name="T4" fmla="*/ 2147483647 w 108"/>
                <a:gd name="T5" fmla="*/ 2147483647 h 32"/>
                <a:gd name="T6" fmla="*/ 0 w 108"/>
                <a:gd name="T7" fmla="*/ 2147483647 h 32"/>
                <a:gd name="T8" fmla="*/ 0 w 108"/>
                <a:gd name="T9" fmla="*/ 2147483647 h 32"/>
                <a:gd name="T10" fmla="*/ 2147483647 w 108"/>
                <a:gd name="T11" fmla="*/ 0 h 32"/>
                <a:gd name="T12" fmla="*/ 2147483647 w 108"/>
                <a:gd name="T13" fmla="*/ 2147483647 h 32"/>
                <a:gd name="T14" fmla="*/ 2147483647 w 108"/>
                <a:gd name="T15" fmla="*/ 2147483647 h 32"/>
                <a:gd name="T16" fmla="*/ 2147483647 w 108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2"/>
                <a:gd name="T29" fmla="*/ 108 w 10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2">
                  <a:moveTo>
                    <a:pt x="0" y="11"/>
                  </a:moveTo>
                  <a:lnTo>
                    <a:pt x="86" y="11"/>
                  </a:lnTo>
                  <a:lnTo>
                    <a:pt x="86" y="21"/>
                  </a:lnTo>
                  <a:lnTo>
                    <a:pt x="0" y="21"/>
                  </a:lnTo>
                  <a:lnTo>
                    <a:pt x="0" y="11"/>
                  </a:lnTo>
                  <a:close/>
                  <a:moveTo>
                    <a:pt x="82" y="0"/>
                  </a:moveTo>
                  <a:lnTo>
                    <a:pt x="108" y="16"/>
                  </a:lnTo>
                  <a:lnTo>
                    <a:pt x="82" y="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0" name="Freeform 554"/>
            <p:cNvSpPr>
              <a:spLocks noEditPoints="1"/>
            </p:cNvSpPr>
            <p:nvPr/>
          </p:nvSpPr>
          <p:spPr bwMode="auto">
            <a:xfrm>
              <a:off x="7921625" y="4000500"/>
              <a:ext cx="244475" cy="65088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1" name="Rectangle 556"/>
            <p:cNvSpPr>
              <a:spLocks noChangeArrowheads="1"/>
            </p:cNvSpPr>
            <p:nvPr/>
          </p:nvSpPr>
          <p:spPr bwMode="auto">
            <a:xfrm>
              <a:off x="8210550" y="2900363"/>
              <a:ext cx="5461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Memory</a:t>
              </a:r>
            </a:p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Controller</a:t>
              </a:r>
              <a:endParaRPr lang="en-US" sz="2800" b="1" dirty="0"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1"/>
          <p:cNvGrpSpPr/>
          <p:nvPr/>
        </p:nvGrpSpPr>
        <p:grpSpPr>
          <a:xfrm>
            <a:off x="4802188" y="1187820"/>
            <a:ext cx="4341812" cy="4026471"/>
            <a:chOff x="4802188" y="1191642"/>
            <a:chExt cx="4341812" cy="4026471"/>
          </a:xfrm>
        </p:grpSpPr>
        <p:sp>
          <p:nvSpPr>
            <p:cNvPr id="583" name="AutoShape 296"/>
            <p:cNvSpPr>
              <a:spLocks noChangeAspect="1" noChangeArrowheads="1" noTextEdit="1"/>
            </p:cNvSpPr>
            <p:nvPr/>
          </p:nvSpPr>
          <p:spPr bwMode="auto">
            <a:xfrm>
              <a:off x="4876800" y="1191642"/>
              <a:ext cx="4267200" cy="3709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297"/>
            <p:cNvGrpSpPr>
              <a:grpSpLocks/>
            </p:cNvGrpSpPr>
            <p:nvPr/>
          </p:nvGrpSpPr>
          <p:grpSpPr bwMode="auto">
            <a:xfrm>
              <a:off x="4802188" y="1831975"/>
              <a:ext cx="358775" cy="2554288"/>
              <a:chOff x="3477" y="1508"/>
              <a:chExt cx="169" cy="1205"/>
            </a:xfrm>
          </p:grpSpPr>
          <p:sp>
            <p:nvSpPr>
              <p:cNvPr id="845" name="Rectangle 298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846" name="Picture 29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7" name="Rectangle 300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48" name="Rectangle 30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49" name="Freeform 302"/>
              <p:cNvSpPr>
                <a:spLocks/>
              </p:cNvSpPr>
              <p:nvPr/>
            </p:nvSpPr>
            <p:spPr bwMode="auto">
              <a:xfrm>
                <a:off x="3477" y="1508"/>
                <a:ext cx="169" cy="15"/>
              </a:xfrm>
              <a:custGeom>
                <a:avLst/>
                <a:gdLst>
                  <a:gd name="T0" fmla="*/ 0 w 169"/>
                  <a:gd name="T1" fmla="*/ 0 h 15"/>
                  <a:gd name="T2" fmla="*/ 12 w 169"/>
                  <a:gd name="T3" fmla="*/ 15 h 15"/>
                  <a:gd name="T4" fmla="*/ 156 w 169"/>
                  <a:gd name="T5" fmla="*/ 15 h 15"/>
                  <a:gd name="T6" fmla="*/ 169 w 169"/>
                  <a:gd name="T7" fmla="*/ 0 h 15"/>
                  <a:gd name="T8" fmla="*/ 0 w 16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0"/>
                    </a:moveTo>
                    <a:lnTo>
                      <a:pt x="12" y="15"/>
                    </a:lnTo>
                    <a:lnTo>
                      <a:pt x="156" y="15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0" name="Rectangle 303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1" name="Rectangle 304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2" name="Freeform 305"/>
              <p:cNvSpPr>
                <a:spLocks/>
              </p:cNvSpPr>
              <p:nvPr/>
            </p:nvSpPr>
            <p:spPr bwMode="auto">
              <a:xfrm>
                <a:off x="3477" y="1508"/>
                <a:ext cx="12" cy="1204"/>
              </a:xfrm>
              <a:custGeom>
                <a:avLst/>
                <a:gdLst>
                  <a:gd name="T0" fmla="*/ 0 w 12"/>
                  <a:gd name="T1" fmla="*/ 0 h 1204"/>
                  <a:gd name="T2" fmla="*/ 0 w 12"/>
                  <a:gd name="T3" fmla="*/ 1204 h 1204"/>
                  <a:gd name="T4" fmla="*/ 12 w 12"/>
                  <a:gd name="T5" fmla="*/ 1189 h 1204"/>
                  <a:gd name="T6" fmla="*/ 12 w 12"/>
                  <a:gd name="T7" fmla="*/ 15 h 1204"/>
                  <a:gd name="T8" fmla="*/ 0 w 12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04"/>
                  <a:gd name="T17" fmla="*/ 12 w 12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04">
                    <a:moveTo>
                      <a:pt x="0" y="0"/>
                    </a:moveTo>
                    <a:lnTo>
                      <a:pt x="0" y="1204"/>
                    </a:lnTo>
                    <a:lnTo>
                      <a:pt x="12" y="1189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3" name="Rectangle 306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4" name="Rectangle 307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5" name="Freeform 308"/>
              <p:cNvSpPr>
                <a:spLocks/>
              </p:cNvSpPr>
              <p:nvPr/>
            </p:nvSpPr>
            <p:spPr bwMode="auto">
              <a:xfrm>
                <a:off x="3477" y="2697"/>
                <a:ext cx="169" cy="15"/>
              </a:xfrm>
              <a:custGeom>
                <a:avLst/>
                <a:gdLst>
                  <a:gd name="T0" fmla="*/ 0 w 169"/>
                  <a:gd name="T1" fmla="*/ 15 h 15"/>
                  <a:gd name="T2" fmla="*/ 169 w 169"/>
                  <a:gd name="T3" fmla="*/ 15 h 15"/>
                  <a:gd name="T4" fmla="*/ 156 w 169"/>
                  <a:gd name="T5" fmla="*/ 0 h 15"/>
                  <a:gd name="T6" fmla="*/ 12 w 169"/>
                  <a:gd name="T7" fmla="*/ 0 h 15"/>
                  <a:gd name="T8" fmla="*/ 0 w 169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15"/>
                    </a:moveTo>
                    <a:lnTo>
                      <a:pt x="169" y="15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6" name="Rectangle 309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7" name="Rectangle 310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58" name="Freeform 311"/>
              <p:cNvSpPr>
                <a:spLocks/>
              </p:cNvSpPr>
              <p:nvPr/>
            </p:nvSpPr>
            <p:spPr bwMode="auto">
              <a:xfrm>
                <a:off x="3633" y="1508"/>
                <a:ext cx="13" cy="1204"/>
              </a:xfrm>
              <a:custGeom>
                <a:avLst/>
                <a:gdLst>
                  <a:gd name="T0" fmla="*/ 13 w 13"/>
                  <a:gd name="T1" fmla="*/ 1204 h 1204"/>
                  <a:gd name="T2" fmla="*/ 13 w 13"/>
                  <a:gd name="T3" fmla="*/ 0 h 1204"/>
                  <a:gd name="T4" fmla="*/ 0 w 13"/>
                  <a:gd name="T5" fmla="*/ 15 h 1204"/>
                  <a:gd name="T6" fmla="*/ 0 w 13"/>
                  <a:gd name="T7" fmla="*/ 1189 h 1204"/>
                  <a:gd name="T8" fmla="*/ 13 w 13"/>
                  <a:gd name="T9" fmla="*/ 1204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04"/>
                  <a:gd name="T17" fmla="*/ 13 w 13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04">
                    <a:moveTo>
                      <a:pt x="13" y="1204"/>
                    </a:moveTo>
                    <a:lnTo>
                      <a:pt x="13" y="0"/>
                    </a:lnTo>
                    <a:lnTo>
                      <a:pt x="0" y="15"/>
                    </a:lnTo>
                    <a:lnTo>
                      <a:pt x="0" y="1189"/>
                    </a:lnTo>
                    <a:lnTo>
                      <a:pt x="13" y="1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9" name="Rectangle 312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60" name="Rectangle 313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61" name="Rectangle 314"/>
              <p:cNvSpPr>
                <a:spLocks noChangeArrowheads="1"/>
              </p:cNvSpPr>
              <p:nvPr/>
            </p:nvSpPr>
            <p:spPr bwMode="auto">
              <a:xfrm>
                <a:off x="3489" y="1523"/>
                <a:ext cx="144" cy="11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62" name="Line 315"/>
              <p:cNvSpPr>
                <a:spLocks noChangeShapeType="1"/>
              </p:cNvSpPr>
              <p:nvPr/>
            </p:nvSpPr>
            <p:spPr bwMode="auto">
              <a:xfrm>
                <a:off x="3477" y="1508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3" name="Line 316"/>
              <p:cNvSpPr>
                <a:spLocks noChangeShapeType="1"/>
              </p:cNvSpPr>
              <p:nvPr/>
            </p:nvSpPr>
            <p:spPr bwMode="auto">
              <a:xfrm flipV="1">
                <a:off x="3477" y="2697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4" name="Line 317"/>
              <p:cNvSpPr>
                <a:spLocks noChangeShapeType="1"/>
              </p:cNvSpPr>
              <p:nvPr/>
            </p:nvSpPr>
            <p:spPr bwMode="auto">
              <a:xfrm flipH="1" flipV="1">
                <a:off x="3633" y="2697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5" name="Line 318"/>
              <p:cNvSpPr>
                <a:spLocks noChangeShapeType="1"/>
              </p:cNvSpPr>
              <p:nvPr/>
            </p:nvSpPr>
            <p:spPr bwMode="auto">
              <a:xfrm flipH="1">
                <a:off x="3633" y="1508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19"/>
            <p:cNvGrpSpPr>
              <a:grpSpLocks/>
            </p:cNvGrpSpPr>
            <p:nvPr/>
          </p:nvGrpSpPr>
          <p:grpSpPr bwMode="auto">
            <a:xfrm>
              <a:off x="5175250" y="2827338"/>
              <a:ext cx="192088" cy="238125"/>
              <a:chOff x="3653" y="1977"/>
              <a:chExt cx="90" cy="113"/>
            </a:xfrm>
          </p:grpSpPr>
          <p:sp>
            <p:nvSpPr>
              <p:cNvPr id="841" name="Rectangle 320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42" name="Freeform 321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3" name="Rectangle 322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44" name="Freeform 323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86" name="Rectangle 324"/>
            <p:cNvSpPr>
              <a:spLocks noChangeArrowheads="1"/>
            </p:cNvSpPr>
            <p:nvPr/>
          </p:nvSpPr>
          <p:spPr bwMode="auto">
            <a:xfrm rot="-5400000">
              <a:off x="4762501" y="2927350"/>
              <a:ext cx="412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Memory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5" name="Group 325"/>
            <p:cNvGrpSpPr>
              <a:grpSpLocks/>
            </p:cNvGrpSpPr>
            <p:nvPr/>
          </p:nvGrpSpPr>
          <p:grpSpPr bwMode="auto">
            <a:xfrm>
              <a:off x="4802188" y="1831975"/>
              <a:ext cx="358775" cy="2554288"/>
              <a:chOff x="3477" y="1508"/>
              <a:chExt cx="169" cy="1205"/>
            </a:xfrm>
          </p:grpSpPr>
          <p:sp>
            <p:nvSpPr>
              <p:cNvPr id="820" name="Rectangle 326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821" name="Picture 3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" name="Rectangle 328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23" name="Rectangle 329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24" name="Freeform 330"/>
              <p:cNvSpPr>
                <a:spLocks/>
              </p:cNvSpPr>
              <p:nvPr/>
            </p:nvSpPr>
            <p:spPr bwMode="auto">
              <a:xfrm>
                <a:off x="3477" y="1508"/>
                <a:ext cx="169" cy="15"/>
              </a:xfrm>
              <a:custGeom>
                <a:avLst/>
                <a:gdLst>
                  <a:gd name="T0" fmla="*/ 0 w 169"/>
                  <a:gd name="T1" fmla="*/ 0 h 15"/>
                  <a:gd name="T2" fmla="*/ 12 w 169"/>
                  <a:gd name="T3" fmla="*/ 15 h 15"/>
                  <a:gd name="T4" fmla="*/ 156 w 169"/>
                  <a:gd name="T5" fmla="*/ 15 h 15"/>
                  <a:gd name="T6" fmla="*/ 169 w 169"/>
                  <a:gd name="T7" fmla="*/ 0 h 15"/>
                  <a:gd name="T8" fmla="*/ 0 w 16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0"/>
                    </a:moveTo>
                    <a:lnTo>
                      <a:pt x="12" y="15"/>
                    </a:lnTo>
                    <a:lnTo>
                      <a:pt x="156" y="15"/>
                    </a:lnTo>
                    <a:lnTo>
                      <a:pt x="1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5" name="Rectangle 33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6"/>
              </a:xfrm>
              <a:prstGeom prst="rect">
                <a:avLst/>
              </a:prstGeom>
              <a:solidFill>
                <a:srgbClr val="FFD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26" name="Rectangle 332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27" name="Freeform 333"/>
              <p:cNvSpPr>
                <a:spLocks/>
              </p:cNvSpPr>
              <p:nvPr/>
            </p:nvSpPr>
            <p:spPr bwMode="auto">
              <a:xfrm>
                <a:off x="3477" y="1508"/>
                <a:ext cx="12" cy="1204"/>
              </a:xfrm>
              <a:custGeom>
                <a:avLst/>
                <a:gdLst>
                  <a:gd name="T0" fmla="*/ 0 w 12"/>
                  <a:gd name="T1" fmla="*/ 0 h 1204"/>
                  <a:gd name="T2" fmla="*/ 0 w 12"/>
                  <a:gd name="T3" fmla="*/ 1204 h 1204"/>
                  <a:gd name="T4" fmla="*/ 12 w 12"/>
                  <a:gd name="T5" fmla="*/ 1189 h 1204"/>
                  <a:gd name="T6" fmla="*/ 12 w 12"/>
                  <a:gd name="T7" fmla="*/ 15 h 1204"/>
                  <a:gd name="T8" fmla="*/ 0 w 12"/>
                  <a:gd name="T9" fmla="*/ 0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04"/>
                  <a:gd name="T17" fmla="*/ 12 w 12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04">
                    <a:moveTo>
                      <a:pt x="0" y="0"/>
                    </a:moveTo>
                    <a:lnTo>
                      <a:pt x="0" y="1204"/>
                    </a:lnTo>
                    <a:lnTo>
                      <a:pt x="12" y="1189"/>
                    </a:lnTo>
                    <a:lnTo>
                      <a:pt x="1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8" name="Rectangle 334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3" cy="1204"/>
              </a:xfrm>
              <a:prstGeom prst="rect">
                <a:avLst/>
              </a:prstGeom>
              <a:solidFill>
                <a:srgbClr val="FFE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29" name="Rectangle 335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0" name="Freeform 336"/>
              <p:cNvSpPr>
                <a:spLocks/>
              </p:cNvSpPr>
              <p:nvPr/>
            </p:nvSpPr>
            <p:spPr bwMode="auto">
              <a:xfrm>
                <a:off x="3477" y="2697"/>
                <a:ext cx="169" cy="15"/>
              </a:xfrm>
              <a:custGeom>
                <a:avLst/>
                <a:gdLst>
                  <a:gd name="T0" fmla="*/ 0 w 169"/>
                  <a:gd name="T1" fmla="*/ 15 h 15"/>
                  <a:gd name="T2" fmla="*/ 169 w 169"/>
                  <a:gd name="T3" fmla="*/ 15 h 15"/>
                  <a:gd name="T4" fmla="*/ 156 w 169"/>
                  <a:gd name="T5" fmla="*/ 0 h 15"/>
                  <a:gd name="T6" fmla="*/ 12 w 169"/>
                  <a:gd name="T7" fmla="*/ 0 h 15"/>
                  <a:gd name="T8" fmla="*/ 0 w 169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5"/>
                  <a:gd name="T17" fmla="*/ 169 w 16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5">
                    <a:moveTo>
                      <a:pt x="0" y="15"/>
                    </a:moveTo>
                    <a:lnTo>
                      <a:pt x="169" y="15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1" name="Rectangle 337"/>
              <p:cNvSpPr>
                <a:spLocks noChangeArrowheads="1"/>
              </p:cNvSpPr>
              <p:nvPr/>
            </p:nvSpPr>
            <p:spPr bwMode="auto">
              <a:xfrm>
                <a:off x="3477" y="2697"/>
                <a:ext cx="169" cy="16"/>
              </a:xfrm>
              <a:prstGeom prst="rect">
                <a:avLst/>
              </a:prstGeom>
              <a:solidFill>
                <a:srgbClr val="CDA4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2" name="Rectangle 338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3" name="Freeform 339"/>
              <p:cNvSpPr>
                <a:spLocks/>
              </p:cNvSpPr>
              <p:nvPr/>
            </p:nvSpPr>
            <p:spPr bwMode="auto">
              <a:xfrm>
                <a:off x="3633" y="1508"/>
                <a:ext cx="13" cy="1204"/>
              </a:xfrm>
              <a:custGeom>
                <a:avLst/>
                <a:gdLst>
                  <a:gd name="T0" fmla="*/ 13 w 13"/>
                  <a:gd name="T1" fmla="*/ 1204 h 1204"/>
                  <a:gd name="T2" fmla="*/ 13 w 13"/>
                  <a:gd name="T3" fmla="*/ 0 h 1204"/>
                  <a:gd name="T4" fmla="*/ 0 w 13"/>
                  <a:gd name="T5" fmla="*/ 15 h 1204"/>
                  <a:gd name="T6" fmla="*/ 0 w 13"/>
                  <a:gd name="T7" fmla="*/ 1189 h 1204"/>
                  <a:gd name="T8" fmla="*/ 13 w 13"/>
                  <a:gd name="T9" fmla="*/ 1204 h 1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04"/>
                  <a:gd name="T17" fmla="*/ 13 w 13"/>
                  <a:gd name="T18" fmla="*/ 1204 h 1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04">
                    <a:moveTo>
                      <a:pt x="13" y="1204"/>
                    </a:moveTo>
                    <a:lnTo>
                      <a:pt x="13" y="0"/>
                    </a:lnTo>
                    <a:lnTo>
                      <a:pt x="0" y="15"/>
                    </a:lnTo>
                    <a:lnTo>
                      <a:pt x="0" y="1189"/>
                    </a:lnTo>
                    <a:lnTo>
                      <a:pt x="13" y="12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4" name="Rectangle 340"/>
              <p:cNvSpPr>
                <a:spLocks noChangeArrowheads="1"/>
              </p:cNvSpPr>
              <p:nvPr/>
            </p:nvSpPr>
            <p:spPr bwMode="auto">
              <a:xfrm>
                <a:off x="3633" y="1508"/>
                <a:ext cx="13" cy="1204"/>
              </a:xfrm>
              <a:prstGeom prst="rect">
                <a:avLst/>
              </a:prstGeom>
              <a:solidFill>
                <a:srgbClr val="997A5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5" name="Rectangle 341"/>
              <p:cNvSpPr>
                <a:spLocks noChangeArrowheads="1"/>
              </p:cNvSpPr>
              <p:nvPr/>
            </p:nvSpPr>
            <p:spPr bwMode="auto">
              <a:xfrm>
                <a:off x="3477" y="1508"/>
                <a:ext cx="169" cy="120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6" name="Rectangle 342"/>
              <p:cNvSpPr>
                <a:spLocks noChangeArrowheads="1"/>
              </p:cNvSpPr>
              <p:nvPr/>
            </p:nvSpPr>
            <p:spPr bwMode="auto">
              <a:xfrm>
                <a:off x="3489" y="1523"/>
                <a:ext cx="144" cy="117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37" name="Line 343"/>
              <p:cNvSpPr>
                <a:spLocks noChangeShapeType="1"/>
              </p:cNvSpPr>
              <p:nvPr/>
            </p:nvSpPr>
            <p:spPr bwMode="auto">
              <a:xfrm>
                <a:off x="3477" y="1508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8" name="Line 344"/>
              <p:cNvSpPr>
                <a:spLocks noChangeShapeType="1"/>
              </p:cNvSpPr>
              <p:nvPr/>
            </p:nvSpPr>
            <p:spPr bwMode="auto">
              <a:xfrm flipV="1">
                <a:off x="3477" y="2697"/>
                <a:ext cx="12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9" name="Line 345"/>
              <p:cNvSpPr>
                <a:spLocks noChangeShapeType="1"/>
              </p:cNvSpPr>
              <p:nvPr/>
            </p:nvSpPr>
            <p:spPr bwMode="auto">
              <a:xfrm flipH="1" flipV="1">
                <a:off x="3633" y="2697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0" name="Line 346"/>
              <p:cNvSpPr>
                <a:spLocks noChangeShapeType="1"/>
              </p:cNvSpPr>
              <p:nvPr/>
            </p:nvSpPr>
            <p:spPr bwMode="auto">
              <a:xfrm flipH="1">
                <a:off x="3633" y="1508"/>
                <a:ext cx="13" cy="15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347"/>
            <p:cNvGrpSpPr>
              <a:grpSpLocks/>
            </p:cNvGrpSpPr>
            <p:nvPr/>
          </p:nvGrpSpPr>
          <p:grpSpPr bwMode="auto">
            <a:xfrm>
              <a:off x="5175250" y="2827338"/>
              <a:ext cx="192088" cy="238125"/>
              <a:chOff x="3653" y="1977"/>
              <a:chExt cx="90" cy="113"/>
            </a:xfrm>
          </p:grpSpPr>
          <p:sp>
            <p:nvSpPr>
              <p:cNvPr id="816" name="Rectangle 348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17" name="Freeform 349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8" name="Rectangle 350"/>
              <p:cNvSpPr>
                <a:spLocks noChangeArrowheads="1"/>
              </p:cNvSpPr>
              <p:nvPr/>
            </p:nvSpPr>
            <p:spPr bwMode="auto">
              <a:xfrm>
                <a:off x="3653" y="1977"/>
                <a:ext cx="90" cy="113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19" name="Freeform 351"/>
              <p:cNvSpPr>
                <a:spLocks/>
              </p:cNvSpPr>
              <p:nvPr/>
            </p:nvSpPr>
            <p:spPr bwMode="auto">
              <a:xfrm>
                <a:off x="3653" y="1977"/>
                <a:ext cx="90" cy="112"/>
              </a:xfrm>
              <a:custGeom>
                <a:avLst/>
                <a:gdLst>
                  <a:gd name="T0" fmla="*/ 0 w 90"/>
                  <a:gd name="T1" fmla="*/ 56 h 112"/>
                  <a:gd name="T2" fmla="*/ 18 w 90"/>
                  <a:gd name="T3" fmla="*/ 112 h 112"/>
                  <a:gd name="T4" fmla="*/ 18 w 90"/>
                  <a:gd name="T5" fmla="*/ 84 h 112"/>
                  <a:gd name="T6" fmla="*/ 72 w 90"/>
                  <a:gd name="T7" fmla="*/ 84 h 112"/>
                  <a:gd name="T8" fmla="*/ 72 w 90"/>
                  <a:gd name="T9" fmla="*/ 112 h 112"/>
                  <a:gd name="T10" fmla="*/ 90 w 90"/>
                  <a:gd name="T11" fmla="*/ 56 h 112"/>
                  <a:gd name="T12" fmla="*/ 72 w 90"/>
                  <a:gd name="T13" fmla="*/ 0 h 112"/>
                  <a:gd name="T14" fmla="*/ 72 w 90"/>
                  <a:gd name="T15" fmla="*/ 28 h 112"/>
                  <a:gd name="T16" fmla="*/ 18 w 90"/>
                  <a:gd name="T17" fmla="*/ 28 h 112"/>
                  <a:gd name="T18" fmla="*/ 18 w 90"/>
                  <a:gd name="T19" fmla="*/ 0 h 112"/>
                  <a:gd name="T20" fmla="*/ 0 w 90"/>
                  <a:gd name="T21" fmla="*/ 56 h 1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12"/>
                  <a:gd name="T35" fmla="*/ 90 w 90"/>
                  <a:gd name="T36" fmla="*/ 112 h 1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12">
                    <a:moveTo>
                      <a:pt x="0" y="56"/>
                    </a:moveTo>
                    <a:lnTo>
                      <a:pt x="18" y="112"/>
                    </a:lnTo>
                    <a:lnTo>
                      <a:pt x="18" y="84"/>
                    </a:lnTo>
                    <a:lnTo>
                      <a:pt x="72" y="84"/>
                    </a:lnTo>
                    <a:lnTo>
                      <a:pt x="72" y="112"/>
                    </a:lnTo>
                    <a:lnTo>
                      <a:pt x="90" y="56"/>
                    </a:lnTo>
                    <a:lnTo>
                      <a:pt x="72" y="0"/>
                    </a:lnTo>
                    <a:lnTo>
                      <a:pt x="72" y="28"/>
                    </a:lnTo>
                    <a:lnTo>
                      <a:pt x="18" y="28"/>
                    </a:lnTo>
                    <a:lnTo>
                      <a:pt x="18" y="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89" name="Rectangle 352"/>
            <p:cNvSpPr>
              <a:spLocks noChangeArrowheads="1"/>
            </p:cNvSpPr>
            <p:nvPr/>
          </p:nvSpPr>
          <p:spPr bwMode="auto">
            <a:xfrm rot="-5400000">
              <a:off x="4762501" y="2927350"/>
              <a:ext cx="412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Memory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590" name="AutoShape 354"/>
            <p:cNvSpPr>
              <a:spLocks noChangeArrowheads="1"/>
            </p:cNvSpPr>
            <p:nvPr/>
          </p:nvSpPr>
          <p:spPr bwMode="auto">
            <a:xfrm>
              <a:off x="6688138" y="4984750"/>
              <a:ext cx="533400" cy="233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Soft</a:t>
              </a:r>
            </a:p>
          </p:txBody>
        </p:sp>
        <p:sp>
          <p:nvSpPr>
            <p:cNvPr id="591" name="AutoShape 355"/>
            <p:cNvSpPr>
              <a:spLocks noChangeArrowheads="1"/>
            </p:cNvSpPr>
            <p:nvPr/>
          </p:nvSpPr>
          <p:spPr bwMode="auto">
            <a:xfrm>
              <a:off x="5773738" y="4983163"/>
              <a:ext cx="533400" cy="228600"/>
            </a:xfrm>
            <a:prstGeom prst="roundRect">
              <a:avLst>
                <a:gd name="adj" fmla="val 1666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cs typeface="Arial" charset="0"/>
                </a:rPr>
                <a:t>Hard</a:t>
              </a:r>
            </a:p>
          </p:txBody>
        </p:sp>
        <p:grpSp>
          <p:nvGrpSpPr>
            <p:cNvPr id="7" name="Group 358"/>
            <p:cNvGrpSpPr>
              <a:grpSpLocks/>
            </p:cNvGrpSpPr>
            <p:nvPr/>
          </p:nvGrpSpPr>
          <p:grpSpPr bwMode="auto">
            <a:xfrm>
              <a:off x="5456238" y="1614488"/>
              <a:ext cx="974725" cy="3041650"/>
              <a:chOff x="3785" y="1405"/>
              <a:chExt cx="460" cy="1435"/>
            </a:xfrm>
          </p:grpSpPr>
          <p:sp>
            <p:nvSpPr>
              <p:cNvPr id="812" name="Rectangle 359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813" name="Picture 36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4" name="Rectangle 361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15" name="Rectangle 362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93" name="Rectangle 363"/>
            <p:cNvSpPr>
              <a:spLocks noChangeArrowheads="1"/>
            </p:cNvSpPr>
            <p:nvPr/>
          </p:nvSpPr>
          <p:spPr bwMode="auto">
            <a:xfrm>
              <a:off x="5754688" y="2674938"/>
              <a:ext cx="379412" cy="22383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594" name="Rectangle 364"/>
            <p:cNvSpPr>
              <a:spLocks noChangeArrowheads="1"/>
            </p:cNvSpPr>
            <p:nvPr/>
          </p:nvSpPr>
          <p:spPr bwMode="auto">
            <a:xfrm>
              <a:off x="5832475" y="2713038"/>
              <a:ext cx="2095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DLL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595" name="Rectangle 365"/>
            <p:cNvSpPr>
              <a:spLocks noChangeArrowheads="1"/>
            </p:cNvSpPr>
            <p:nvPr/>
          </p:nvSpPr>
          <p:spPr bwMode="auto">
            <a:xfrm>
              <a:off x="5727700" y="2128838"/>
              <a:ext cx="423863" cy="4191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596" name="Rectangle 366"/>
            <p:cNvSpPr>
              <a:spLocks noChangeArrowheads="1"/>
            </p:cNvSpPr>
            <p:nvPr/>
          </p:nvSpPr>
          <p:spPr bwMode="auto">
            <a:xfrm>
              <a:off x="5842000" y="2282825"/>
              <a:ext cx="2032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PLL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8" name="Group 367"/>
            <p:cNvGrpSpPr>
              <a:grpSpLocks/>
            </p:cNvGrpSpPr>
            <p:nvPr/>
          </p:nvGrpSpPr>
          <p:grpSpPr bwMode="auto">
            <a:xfrm>
              <a:off x="6615113" y="1717675"/>
              <a:ext cx="1408112" cy="2571750"/>
              <a:chOff x="4332" y="1611"/>
              <a:chExt cx="664" cy="1213"/>
            </a:xfrm>
          </p:grpSpPr>
          <p:sp>
            <p:nvSpPr>
              <p:cNvPr id="808" name="Rectangle 368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809" name="Picture 36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0" name="Rectangle 370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11" name="Rectangle 371"/>
              <p:cNvSpPr>
                <a:spLocks noChangeArrowheads="1"/>
              </p:cNvSpPr>
              <p:nvPr/>
            </p:nvSpPr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98" name="Rectangle 372"/>
            <p:cNvSpPr>
              <a:spLocks noChangeArrowheads="1"/>
            </p:cNvSpPr>
            <p:nvPr/>
          </p:nvSpPr>
          <p:spPr bwMode="auto">
            <a:xfrm>
              <a:off x="6673850" y="3929063"/>
              <a:ext cx="1235075" cy="22225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599" name="Rectangle 373"/>
            <p:cNvSpPr>
              <a:spLocks noChangeArrowheads="1"/>
            </p:cNvSpPr>
            <p:nvPr/>
          </p:nvSpPr>
          <p:spPr bwMode="auto">
            <a:xfrm>
              <a:off x="6842125" y="3967163"/>
              <a:ext cx="920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Address/cmd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00" name="Rectangle 374"/>
            <p:cNvSpPr>
              <a:spLocks noChangeArrowheads="1"/>
            </p:cNvSpPr>
            <p:nvPr/>
          </p:nvSpPr>
          <p:spPr bwMode="auto">
            <a:xfrm>
              <a:off x="6673850" y="3595688"/>
              <a:ext cx="1235075" cy="22225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01" name="Rectangle 375"/>
            <p:cNvSpPr>
              <a:spLocks noChangeArrowheads="1"/>
            </p:cNvSpPr>
            <p:nvPr/>
          </p:nvSpPr>
          <p:spPr bwMode="auto">
            <a:xfrm>
              <a:off x="7027863" y="3633788"/>
              <a:ext cx="539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Read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02" name="Rectangle 376"/>
            <p:cNvSpPr>
              <a:spLocks noChangeArrowheads="1"/>
            </p:cNvSpPr>
            <p:nvPr/>
          </p:nvSpPr>
          <p:spPr bwMode="auto">
            <a:xfrm>
              <a:off x="6673850" y="3338513"/>
              <a:ext cx="1235075" cy="22066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03" name="Rectangle 377"/>
            <p:cNvSpPr>
              <a:spLocks noChangeArrowheads="1"/>
            </p:cNvSpPr>
            <p:nvPr/>
          </p:nvSpPr>
          <p:spPr bwMode="auto">
            <a:xfrm>
              <a:off x="7037388" y="3376613"/>
              <a:ext cx="5207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Write path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9" name="Group 378"/>
            <p:cNvGrpSpPr>
              <a:grpSpLocks/>
            </p:cNvGrpSpPr>
            <p:nvPr/>
          </p:nvGrpSpPr>
          <p:grpSpPr bwMode="auto">
            <a:xfrm>
              <a:off x="6673850" y="2317750"/>
              <a:ext cx="546100" cy="185738"/>
              <a:chOff x="4360" y="1894"/>
              <a:chExt cx="257" cy="88"/>
            </a:xfrm>
          </p:grpSpPr>
          <p:sp>
            <p:nvSpPr>
              <p:cNvPr id="804" name="Rectangle 379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805" name="Picture 38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6" name="Rectangle 381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807" name="Rectangle 382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5" name="Rectangle 383"/>
            <p:cNvSpPr>
              <a:spLocks noChangeArrowheads="1"/>
            </p:cNvSpPr>
            <p:nvPr/>
          </p:nvSpPr>
          <p:spPr bwMode="auto">
            <a:xfrm>
              <a:off x="6737350" y="2351088"/>
              <a:ext cx="430213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Mimic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06" name="Rectangle 384"/>
            <p:cNvSpPr>
              <a:spLocks noChangeArrowheads="1"/>
            </p:cNvSpPr>
            <p:nvPr/>
          </p:nvSpPr>
          <p:spPr bwMode="auto">
            <a:xfrm>
              <a:off x="6664325" y="1838325"/>
              <a:ext cx="544513" cy="203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07" name="Rectangle 385"/>
            <p:cNvSpPr>
              <a:spLocks noChangeArrowheads="1"/>
            </p:cNvSpPr>
            <p:nvPr/>
          </p:nvSpPr>
          <p:spPr bwMode="auto">
            <a:xfrm>
              <a:off x="6724650" y="2055813"/>
              <a:ext cx="13017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Re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08" name="Rectangle 386"/>
            <p:cNvSpPr>
              <a:spLocks noChangeArrowheads="1"/>
            </p:cNvSpPr>
            <p:nvPr/>
          </p:nvSpPr>
          <p:spPr bwMode="auto">
            <a:xfrm>
              <a:off x="6850063" y="2055813"/>
              <a:ext cx="3333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-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09" name="Rectangle 387"/>
            <p:cNvSpPr>
              <a:spLocks noChangeArrowheads="1"/>
            </p:cNvSpPr>
            <p:nvPr/>
          </p:nvSpPr>
          <p:spPr bwMode="auto">
            <a:xfrm>
              <a:off x="6884988" y="1874838"/>
              <a:ext cx="27305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config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0" name="Rectangle 388"/>
            <p:cNvSpPr>
              <a:spLocks noChangeArrowheads="1"/>
            </p:cNvSpPr>
            <p:nvPr/>
          </p:nvSpPr>
          <p:spPr bwMode="auto">
            <a:xfrm>
              <a:off x="5521325" y="1916113"/>
              <a:ext cx="57943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I/O Structure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1" name="Rectangle 389"/>
            <p:cNvSpPr>
              <a:spLocks noChangeArrowheads="1"/>
            </p:cNvSpPr>
            <p:nvPr/>
          </p:nvSpPr>
          <p:spPr bwMode="auto">
            <a:xfrm>
              <a:off x="5722938" y="2679700"/>
              <a:ext cx="417512" cy="1651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12" name="Rectangle 390"/>
            <p:cNvSpPr>
              <a:spLocks noChangeArrowheads="1"/>
            </p:cNvSpPr>
            <p:nvPr/>
          </p:nvSpPr>
          <p:spPr bwMode="auto">
            <a:xfrm>
              <a:off x="5753100" y="2714625"/>
              <a:ext cx="363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cs typeface="Arial" charset="0"/>
                </a:rPr>
                <a:t>Clock gen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13" name="Line 391"/>
            <p:cNvSpPr>
              <a:spLocks noChangeShapeType="1"/>
            </p:cNvSpPr>
            <p:nvPr/>
          </p:nvSpPr>
          <p:spPr bwMode="auto">
            <a:xfrm>
              <a:off x="5583238" y="2159000"/>
              <a:ext cx="0" cy="255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Line 392"/>
            <p:cNvSpPr>
              <a:spLocks noChangeShapeType="1"/>
            </p:cNvSpPr>
            <p:nvPr/>
          </p:nvSpPr>
          <p:spPr bwMode="auto">
            <a:xfrm>
              <a:off x="5583238" y="2414588"/>
              <a:ext cx="109061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393"/>
            <p:cNvSpPr>
              <a:spLocks noEditPoints="1"/>
            </p:cNvSpPr>
            <p:nvPr/>
          </p:nvSpPr>
          <p:spPr bwMode="auto">
            <a:xfrm>
              <a:off x="6151563" y="1625600"/>
              <a:ext cx="382587" cy="68263"/>
            </a:xfrm>
            <a:custGeom>
              <a:avLst/>
              <a:gdLst>
                <a:gd name="T0" fmla="*/ 0 w 181"/>
                <a:gd name="T1" fmla="*/ 2147483647 h 32"/>
                <a:gd name="T2" fmla="*/ 2147483647 w 181"/>
                <a:gd name="T3" fmla="*/ 2147483647 h 32"/>
                <a:gd name="T4" fmla="*/ 2147483647 w 181"/>
                <a:gd name="T5" fmla="*/ 2147483647 h 32"/>
                <a:gd name="T6" fmla="*/ 0 w 181"/>
                <a:gd name="T7" fmla="*/ 2147483647 h 32"/>
                <a:gd name="T8" fmla="*/ 0 w 181"/>
                <a:gd name="T9" fmla="*/ 2147483647 h 32"/>
                <a:gd name="T10" fmla="*/ 2147483647 w 181"/>
                <a:gd name="T11" fmla="*/ 0 h 32"/>
                <a:gd name="T12" fmla="*/ 2147483647 w 181"/>
                <a:gd name="T13" fmla="*/ 2147483647 h 32"/>
                <a:gd name="T14" fmla="*/ 2147483647 w 181"/>
                <a:gd name="T15" fmla="*/ 2147483647 h 32"/>
                <a:gd name="T16" fmla="*/ 2147483647 w 18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1"/>
                <a:gd name="T28" fmla="*/ 0 h 32"/>
                <a:gd name="T29" fmla="*/ 181 w 18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1" h="32">
                  <a:moveTo>
                    <a:pt x="0" y="11"/>
                  </a:moveTo>
                  <a:lnTo>
                    <a:pt x="159" y="11"/>
                  </a:lnTo>
                  <a:lnTo>
                    <a:pt x="159" y="22"/>
                  </a:lnTo>
                  <a:lnTo>
                    <a:pt x="0" y="22"/>
                  </a:lnTo>
                  <a:lnTo>
                    <a:pt x="0" y="11"/>
                  </a:lnTo>
                  <a:close/>
                  <a:moveTo>
                    <a:pt x="154" y="0"/>
                  </a:moveTo>
                  <a:lnTo>
                    <a:pt x="181" y="16"/>
                  </a:lnTo>
                  <a:lnTo>
                    <a:pt x="154" y="3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396"/>
            <p:cNvSpPr>
              <a:spLocks noEditPoints="1"/>
            </p:cNvSpPr>
            <p:nvPr/>
          </p:nvSpPr>
          <p:spPr bwMode="auto">
            <a:xfrm>
              <a:off x="6146800" y="1882775"/>
              <a:ext cx="517525" cy="65088"/>
            </a:xfrm>
            <a:custGeom>
              <a:avLst/>
              <a:gdLst>
                <a:gd name="T0" fmla="*/ 2147483647 w 244"/>
                <a:gd name="T1" fmla="*/ 2147483647 h 31"/>
                <a:gd name="T2" fmla="*/ 2147483647 w 244"/>
                <a:gd name="T3" fmla="*/ 2147483647 h 31"/>
                <a:gd name="T4" fmla="*/ 2147483647 w 244"/>
                <a:gd name="T5" fmla="*/ 2147483647 h 31"/>
                <a:gd name="T6" fmla="*/ 2147483647 w 244"/>
                <a:gd name="T7" fmla="*/ 2147483647 h 31"/>
                <a:gd name="T8" fmla="*/ 2147483647 w 244"/>
                <a:gd name="T9" fmla="*/ 2147483647 h 31"/>
                <a:gd name="T10" fmla="*/ 2147483647 w 244"/>
                <a:gd name="T11" fmla="*/ 2147483647 h 31"/>
                <a:gd name="T12" fmla="*/ 0 w 244"/>
                <a:gd name="T13" fmla="*/ 2147483647 h 31"/>
                <a:gd name="T14" fmla="*/ 2147483647 w 244"/>
                <a:gd name="T15" fmla="*/ 0 h 31"/>
                <a:gd name="T16" fmla="*/ 2147483647 w 24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31"/>
                <a:gd name="T29" fmla="*/ 244 w 244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31">
                  <a:moveTo>
                    <a:pt x="244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244" y="10"/>
                  </a:lnTo>
                  <a:lnTo>
                    <a:pt x="244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397"/>
            <p:cNvGrpSpPr>
              <a:grpSpLocks/>
            </p:cNvGrpSpPr>
            <p:nvPr/>
          </p:nvGrpSpPr>
          <p:grpSpPr bwMode="auto">
            <a:xfrm>
              <a:off x="5754688" y="3033713"/>
              <a:ext cx="387350" cy="304800"/>
              <a:chOff x="3926" y="2232"/>
              <a:chExt cx="183" cy="144"/>
            </a:xfrm>
          </p:grpSpPr>
          <p:sp>
            <p:nvSpPr>
              <p:cNvPr id="801" name="Rectangle 398"/>
              <p:cNvSpPr>
                <a:spLocks noChangeArrowheads="1"/>
              </p:cNvSpPr>
              <p:nvPr/>
            </p:nvSpPr>
            <p:spPr bwMode="auto">
              <a:xfrm>
                <a:off x="3938" y="2246"/>
                <a:ext cx="171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DSQ 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802" name="Rectangle 399"/>
              <p:cNvSpPr>
                <a:spLocks noChangeArrowheads="1"/>
              </p:cNvSpPr>
              <p:nvPr/>
            </p:nvSpPr>
            <p:spPr bwMode="auto">
              <a:xfrm>
                <a:off x="3968" y="2306"/>
                <a:ext cx="98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803" name="Rectangle 400"/>
              <p:cNvSpPr>
                <a:spLocks noChangeArrowheads="1"/>
              </p:cNvSpPr>
              <p:nvPr/>
            </p:nvSpPr>
            <p:spPr bwMode="auto">
              <a:xfrm>
                <a:off x="3926" y="2232"/>
                <a:ext cx="182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1" name="Group 401"/>
            <p:cNvGrpSpPr>
              <a:grpSpLocks/>
            </p:cNvGrpSpPr>
            <p:nvPr/>
          </p:nvGrpSpPr>
          <p:grpSpPr bwMode="auto">
            <a:xfrm>
              <a:off x="5748338" y="3443288"/>
              <a:ext cx="398462" cy="304800"/>
              <a:chOff x="3923" y="2425"/>
              <a:chExt cx="188" cy="144"/>
            </a:xfrm>
          </p:grpSpPr>
          <p:sp>
            <p:nvSpPr>
              <p:cNvPr id="798" name="Rectangle 402"/>
              <p:cNvSpPr>
                <a:spLocks noChangeArrowheads="1"/>
              </p:cNvSpPr>
              <p:nvPr/>
            </p:nvSpPr>
            <p:spPr bwMode="auto">
              <a:xfrm>
                <a:off x="3957" y="2440"/>
                <a:ext cx="144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DQ 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799" name="Rectangle 403"/>
              <p:cNvSpPr>
                <a:spLocks noChangeArrowheads="1"/>
              </p:cNvSpPr>
              <p:nvPr/>
            </p:nvSpPr>
            <p:spPr bwMode="auto">
              <a:xfrm>
                <a:off x="3974" y="2499"/>
                <a:ext cx="9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800" name="Rectangle 404"/>
              <p:cNvSpPr>
                <a:spLocks noChangeArrowheads="1"/>
              </p:cNvSpPr>
              <p:nvPr/>
            </p:nvSpPr>
            <p:spPr bwMode="auto">
              <a:xfrm>
                <a:off x="3923" y="2425"/>
                <a:ext cx="188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2" name="Group 405"/>
            <p:cNvGrpSpPr>
              <a:grpSpLocks/>
            </p:cNvGrpSpPr>
            <p:nvPr/>
          </p:nvGrpSpPr>
          <p:grpSpPr bwMode="auto">
            <a:xfrm>
              <a:off x="7342188" y="1804988"/>
              <a:ext cx="557212" cy="735012"/>
              <a:chOff x="4675" y="1652"/>
              <a:chExt cx="263" cy="347"/>
            </a:xfrm>
          </p:grpSpPr>
          <p:sp>
            <p:nvSpPr>
              <p:cNvPr id="794" name="Rectangle 406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00A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795" name="Picture 40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6" name="Rectangle 408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00A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97" name="Rectangle 409"/>
              <p:cNvSpPr>
                <a:spLocks noChangeArrowheads="1"/>
              </p:cNvSpPr>
              <p:nvPr/>
            </p:nvSpPr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0" name="Rectangle 410"/>
            <p:cNvSpPr>
              <a:spLocks noChangeArrowheads="1"/>
            </p:cNvSpPr>
            <p:nvPr/>
          </p:nvSpPr>
          <p:spPr bwMode="auto">
            <a:xfrm>
              <a:off x="7388225" y="2095500"/>
              <a:ext cx="4381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Auto Cal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21" name="Line 411"/>
            <p:cNvSpPr>
              <a:spLocks noChangeShapeType="1"/>
            </p:cNvSpPr>
            <p:nvPr/>
          </p:nvSpPr>
          <p:spPr bwMode="auto">
            <a:xfrm>
              <a:off x="6146800" y="3559175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Line 412"/>
            <p:cNvSpPr>
              <a:spLocks noChangeShapeType="1"/>
            </p:cNvSpPr>
            <p:nvPr/>
          </p:nvSpPr>
          <p:spPr bwMode="auto">
            <a:xfrm flipV="1">
              <a:off x="6313488" y="3443288"/>
              <a:ext cx="0" cy="1158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Line 413"/>
            <p:cNvSpPr>
              <a:spLocks noChangeShapeType="1"/>
            </p:cNvSpPr>
            <p:nvPr/>
          </p:nvSpPr>
          <p:spPr bwMode="auto">
            <a:xfrm>
              <a:off x="6313488" y="3443288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Line 414"/>
            <p:cNvSpPr>
              <a:spLocks noChangeShapeType="1"/>
            </p:cNvSpPr>
            <p:nvPr/>
          </p:nvSpPr>
          <p:spPr bwMode="auto">
            <a:xfrm>
              <a:off x="6146800" y="3638550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Line 415"/>
            <p:cNvSpPr>
              <a:spLocks noChangeShapeType="1"/>
            </p:cNvSpPr>
            <p:nvPr/>
          </p:nvSpPr>
          <p:spPr bwMode="auto">
            <a:xfrm>
              <a:off x="6313488" y="3638550"/>
              <a:ext cx="0" cy="889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Line 416"/>
            <p:cNvSpPr>
              <a:spLocks noChangeShapeType="1"/>
            </p:cNvSpPr>
            <p:nvPr/>
          </p:nvSpPr>
          <p:spPr bwMode="auto">
            <a:xfrm>
              <a:off x="6313488" y="3727450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417"/>
            <p:cNvGrpSpPr>
              <a:grpSpLocks/>
            </p:cNvGrpSpPr>
            <p:nvPr/>
          </p:nvGrpSpPr>
          <p:grpSpPr bwMode="auto">
            <a:xfrm>
              <a:off x="5748317" y="3846513"/>
              <a:ext cx="385761" cy="304800"/>
              <a:chOff x="3923" y="2615"/>
              <a:chExt cx="182" cy="144"/>
            </a:xfrm>
          </p:grpSpPr>
          <p:sp>
            <p:nvSpPr>
              <p:cNvPr id="791" name="Rectangle 418"/>
              <p:cNvSpPr>
                <a:spLocks noChangeArrowheads="1"/>
              </p:cNvSpPr>
              <p:nvPr/>
            </p:nvSpPr>
            <p:spPr bwMode="auto">
              <a:xfrm>
                <a:off x="3985" y="2630"/>
                <a:ext cx="69" cy="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I/O 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792" name="Rectangle 419"/>
              <p:cNvSpPr>
                <a:spLocks noChangeArrowheads="1"/>
              </p:cNvSpPr>
              <p:nvPr/>
            </p:nvSpPr>
            <p:spPr bwMode="auto">
              <a:xfrm>
                <a:off x="3965" y="2689"/>
                <a:ext cx="97" cy="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dirty="0">
                    <a:solidFill>
                      <a:srgbClr val="000000"/>
                    </a:solidFill>
                    <a:cs typeface="Arial" charset="0"/>
                  </a:rPr>
                  <a:t>block</a:t>
                </a:r>
                <a:endParaRPr lang="en-US" sz="2000" dirty="0">
                  <a:cs typeface="Arial" charset="0"/>
                </a:endParaRPr>
              </a:p>
            </p:txBody>
          </p:sp>
          <p:sp>
            <p:nvSpPr>
              <p:cNvPr id="793" name="Rectangle 420"/>
              <p:cNvSpPr>
                <a:spLocks noChangeArrowheads="1"/>
              </p:cNvSpPr>
              <p:nvPr/>
            </p:nvSpPr>
            <p:spPr bwMode="auto">
              <a:xfrm>
                <a:off x="3923" y="2615"/>
                <a:ext cx="182" cy="1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8" name="Line 421"/>
            <p:cNvSpPr>
              <a:spLocks noChangeShapeType="1"/>
            </p:cNvSpPr>
            <p:nvPr/>
          </p:nvSpPr>
          <p:spPr bwMode="auto">
            <a:xfrm flipH="1">
              <a:off x="6134100" y="4021138"/>
              <a:ext cx="5397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Line 422"/>
            <p:cNvSpPr>
              <a:spLocks noChangeShapeType="1"/>
            </p:cNvSpPr>
            <p:nvPr/>
          </p:nvSpPr>
          <p:spPr bwMode="auto">
            <a:xfrm flipH="1">
              <a:off x="5456238" y="3590925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Line 423"/>
            <p:cNvSpPr>
              <a:spLocks noChangeShapeType="1"/>
            </p:cNvSpPr>
            <p:nvPr/>
          </p:nvSpPr>
          <p:spPr bwMode="auto">
            <a:xfrm flipH="1">
              <a:off x="5456238" y="3167063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Line 424"/>
            <p:cNvSpPr>
              <a:spLocks noChangeShapeType="1"/>
            </p:cNvSpPr>
            <p:nvPr/>
          </p:nvSpPr>
          <p:spPr bwMode="auto">
            <a:xfrm>
              <a:off x="5456238" y="2778125"/>
              <a:ext cx="2984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425"/>
            <p:cNvSpPr>
              <a:spLocks noEditPoints="1"/>
            </p:cNvSpPr>
            <p:nvPr/>
          </p:nvSpPr>
          <p:spPr bwMode="auto">
            <a:xfrm>
              <a:off x="5919788" y="2898775"/>
              <a:ext cx="38100" cy="134938"/>
            </a:xfrm>
            <a:custGeom>
              <a:avLst/>
              <a:gdLst>
                <a:gd name="T0" fmla="*/ 2147483647 w 18"/>
                <a:gd name="T1" fmla="*/ 0 h 64"/>
                <a:gd name="T2" fmla="*/ 2147483647 w 18"/>
                <a:gd name="T3" fmla="*/ 2147483647 h 64"/>
                <a:gd name="T4" fmla="*/ 2147483647 w 18"/>
                <a:gd name="T5" fmla="*/ 2147483647 h 64"/>
                <a:gd name="T6" fmla="*/ 2147483647 w 18"/>
                <a:gd name="T7" fmla="*/ 0 h 64"/>
                <a:gd name="T8" fmla="*/ 2147483647 w 18"/>
                <a:gd name="T9" fmla="*/ 0 h 64"/>
                <a:gd name="T10" fmla="*/ 2147483647 w 18"/>
                <a:gd name="T11" fmla="*/ 2147483647 h 64"/>
                <a:gd name="T12" fmla="*/ 2147483647 w 18"/>
                <a:gd name="T13" fmla="*/ 2147483647 h 64"/>
                <a:gd name="T14" fmla="*/ 0 w 18"/>
                <a:gd name="T15" fmla="*/ 2147483647 h 64"/>
                <a:gd name="T16" fmla="*/ 2147483647 w 18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64"/>
                <a:gd name="T29" fmla="*/ 18 w 1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64">
                  <a:moveTo>
                    <a:pt x="13" y="0"/>
                  </a:moveTo>
                  <a:lnTo>
                    <a:pt x="13" y="48"/>
                  </a:lnTo>
                  <a:lnTo>
                    <a:pt x="5" y="48"/>
                  </a:lnTo>
                  <a:lnTo>
                    <a:pt x="5" y="0"/>
                  </a:lnTo>
                  <a:lnTo>
                    <a:pt x="13" y="0"/>
                  </a:lnTo>
                  <a:close/>
                  <a:moveTo>
                    <a:pt x="18" y="43"/>
                  </a:moveTo>
                  <a:lnTo>
                    <a:pt x="9" y="64"/>
                  </a:lnTo>
                  <a:lnTo>
                    <a:pt x="0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Line 426"/>
            <p:cNvSpPr>
              <a:spLocks noChangeShapeType="1"/>
            </p:cNvSpPr>
            <p:nvPr/>
          </p:nvSpPr>
          <p:spPr bwMode="auto">
            <a:xfrm>
              <a:off x="6140450" y="3167063"/>
              <a:ext cx="809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Line 427"/>
            <p:cNvSpPr>
              <a:spLocks noChangeShapeType="1"/>
            </p:cNvSpPr>
            <p:nvPr/>
          </p:nvSpPr>
          <p:spPr bwMode="auto">
            <a:xfrm>
              <a:off x="6221413" y="3167063"/>
              <a:ext cx="0" cy="2206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Line 428"/>
            <p:cNvSpPr>
              <a:spLocks noChangeShapeType="1"/>
            </p:cNvSpPr>
            <p:nvPr/>
          </p:nvSpPr>
          <p:spPr bwMode="auto">
            <a:xfrm flipH="1">
              <a:off x="5583238" y="3387725"/>
              <a:ext cx="638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Line 429"/>
            <p:cNvSpPr>
              <a:spLocks noChangeShapeType="1"/>
            </p:cNvSpPr>
            <p:nvPr/>
          </p:nvSpPr>
          <p:spPr bwMode="auto">
            <a:xfrm>
              <a:off x="5583238" y="3387725"/>
              <a:ext cx="0" cy="11430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430"/>
            <p:cNvSpPr>
              <a:spLocks noEditPoints="1"/>
            </p:cNvSpPr>
            <p:nvPr/>
          </p:nvSpPr>
          <p:spPr bwMode="auto">
            <a:xfrm>
              <a:off x="5583238" y="3479800"/>
              <a:ext cx="165100" cy="44450"/>
            </a:xfrm>
            <a:custGeom>
              <a:avLst/>
              <a:gdLst>
                <a:gd name="T0" fmla="*/ 0 w 78"/>
                <a:gd name="T1" fmla="*/ 2147483647 h 21"/>
                <a:gd name="T2" fmla="*/ 2147483647 w 78"/>
                <a:gd name="T3" fmla="*/ 2147483647 h 21"/>
                <a:gd name="T4" fmla="*/ 2147483647 w 78"/>
                <a:gd name="T5" fmla="*/ 2147483647 h 21"/>
                <a:gd name="T6" fmla="*/ 0 w 78"/>
                <a:gd name="T7" fmla="*/ 2147483647 h 21"/>
                <a:gd name="T8" fmla="*/ 0 w 78"/>
                <a:gd name="T9" fmla="*/ 2147483647 h 21"/>
                <a:gd name="T10" fmla="*/ 2147483647 w 78"/>
                <a:gd name="T11" fmla="*/ 0 h 21"/>
                <a:gd name="T12" fmla="*/ 2147483647 w 78"/>
                <a:gd name="T13" fmla="*/ 2147483647 h 21"/>
                <a:gd name="T14" fmla="*/ 2147483647 w 78"/>
                <a:gd name="T15" fmla="*/ 2147483647 h 21"/>
                <a:gd name="T16" fmla="*/ 2147483647 w 78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21"/>
                <a:gd name="T29" fmla="*/ 78 w 78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21">
                  <a:moveTo>
                    <a:pt x="0" y="5"/>
                  </a:moveTo>
                  <a:lnTo>
                    <a:pt x="64" y="5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5"/>
                  </a:lnTo>
                  <a:close/>
                  <a:moveTo>
                    <a:pt x="60" y="0"/>
                  </a:moveTo>
                  <a:lnTo>
                    <a:pt x="78" y="11"/>
                  </a:lnTo>
                  <a:lnTo>
                    <a:pt x="60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" name="Group 431"/>
            <p:cNvGrpSpPr>
              <a:grpSpLocks/>
            </p:cNvGrpSpPr>
            <p:nvPr/>
          </p:nvGrpSpPr>
          <p:grpSpPr bwMode="auto">
            <a:xfrm>
              <a:off x="5402263" y="3559175"/>
              <a:ext cx="106362" cy="60325"/>
              <a:chOff x="3760" y="2480"/>
              <a:chExt cx="50" cy="28"/>
            </a:xfrm>
          </p:grpSpPr>
          <p:sp>
            <p:nvSpPr>
              <p:cNvPr id="789" name="Freeform 432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0" name="Freeform 433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434"/>
            <p:cNvGrpSpPr>
              <a:grpSpLocks/>
            </p:cNvGrpSpPr>
            <p:nvPr/>
          </p:nvGrpSpPr>
          <p:grpSpPr bwMode="auto">
            <a:xfrm>
              <a:off x="5407025" y="3138488"/>
              <a:ext cx="106363" cy="58737"/>
              <a:chOff x="3762" y="2281"/>
              <a:chExt cx="50" cy="28"/>
            </a:xfrm>
          </p:grpSpPr>
          <p:sp>
            <p:nvSpPr>
              <p:cNvPr id="787" name="Freeform 435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8" name="Freeform 436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437"/>
            <p:cNvGrpSpPr>
              <a:grpSpLocks/>
            </p:cNvGrpSpPr>
            <p:nvPr/>
          </p:nvGrpSpPr>
          <p:grpSpPr bwMode="auto">
            <a:xfrm>
              <a:off x="5367338" y="2747963"/>
              <a:ext cx="133350" cy="58737"/>
              <a:chOff x="3743" y="2097"/>
              <a:chExt cx="63" cy="28"/>
            </a:xfrm>
          </p:grpSpPr>
          <p:grpSp>
            <p:nvGrpSpPr>
              <p:cNvPr id="17" name="Group 438"/>
              <p:cNvGrpSpPr>
                <a:grpSpLocks/>
              </p:cNvGrpSpPr>
              <p:nvPr/>
            </p:nvGrpSpPr>
            <p:grpSpPr bwMode="auto">
              <a:xfrm>
                <a:off x="3756" y="2097"/>
                <a:ext cx="50" cy="28"/>
                <a:chOff x="3756" y="2097"/>
                <a:chExt cx="50" cy="28"/>
              </a:xfrm>
            </p:grpSpPr>
            <p:sp>
              <p:nvSpPr>
                <p:cNvPr id="785" name="Freeform 439"/>
                <p:cNvSpPr>
                  <a:spLocks/>
                </p:cNvSpPr>
                <p:nvPr/>
              </p:nvSpPr>
              <p:spPr bwMode="auto">
                <a:xfrm>
                  <a:off x="3756" y="2097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6" name="Freeform 440"/>
                <p:cNvSpPr>
                  <a:spLocks/>
                </p:cNvSpPr>
                <p:nvPr/>
              </p:nvSpPr>
              <p:spPr bwMode="auto">
                <a:xfrm>
                  <a:off x="3756" y="2097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83" name="Rectangle 441"/>
              <p:cNvSpPr>
                <a:spLocks noChangeArrowheads="1"/>
              </p:cNvSpPr>
              <p:nvPr/>
            </p:nvSpPr>
            <p:spPr bwMode="auto">
              <a:xfrm>
                <a:off x="3743" y="2097"/>
                <a:ext cx="27" cy="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84" name="Line 442"/>
              <p:cNvSpPr>
                <a:spLocks noChangeShapeType="1"/>
              </p:cNvSpPr>
              <p:nvPr/>
            </p:nvSpPr>
            <p:spPr bwMode="auto">
              <a:xfrm>
                <a:off x="3770" y="2097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443"/>
            <p:cNvGrpSpPr>
              <a:grpSpLocks/>
            </p:cNvGrpSpPr>
            <p:nvPr/>
          </p:nvGrpSpPr>
          <p:grpSpPr bwMode="auto">
            <a:xfrm>
              <a:off x="5399088" y="2709863"/>
              <a:ext cx="136525" cy="58737"/>
              <a:chOff x="3758" y="1805"/>
              <a:chExt cx="65" cy="28"/>
            </a:xfrm>
          </p:grpSpPr>
          <p:grpSp>
            <p:nvGrpSpPr>
              <p:cNvPr id="19" name="Group 444"/>
              <p:cNvGrpSpPr>
                <a:grpSpLocks/>
              </p:cNvGrpSpPr>
              <p:nvPr/>
            </p:nvGrpSpPr>
            <p:grpSpPr bwMode="auto">
              <a:xfrm>
                <a:off x="3758" y="1805"/>
                <a:ext cx="50" cy="28"/>
                <a:chOff x="3758" y="1805"/>
                <a:chExt cx="50" cy="28"/>
              </a:xfrm>
            </p:grpSpPr>
            <p:sp>
              <p:nvSpPr>
                <p:cNvPr id="780" name="Freeform 445"/>
                <p:cNvSpPr>
                  <a:spLocks/>
                </p:cNvSpPr>
                <p:nvPr/>
              </p:nvSpPr>
              <p:spPr bwMode="auto">
                <a:xfrm>
                  <a:off x="3758" y="1805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1" name="Freeform 446"/>
                <p:cNvSpPr>
                  <a:spLocks/>
                </p:cNvSpPr>
                <p:nvPr/>
              </p:nvSpPr>
              <p:spPr bwMode="auto">
                <a:xfrm>
                  <a:off x="3758" y="1805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78" name="Rectangle 447"/>
              <p:cNvSpPr>
                <a:spLocks noChangeArrowheads="1"/>
              </p:cNvSpPr>
              <p:nvPr/>
            </p:nvSpPr>
            <p:spPr bwMode="auto">
              <a:xfrm>
                <a:off x="3796" y="1805"/>
                <a:ext cx="27" cy="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79" name="Line 448"/>
              <p:cNvSpPr>
                <a:spLocks noChangeShapeType="1"/>
              </p:cNvSpPr>
              <p:nvPr/>
            </p:nvSpPr>
            <p:spPr bwMode="auto">
              <a:xfrm>
                <a:off x="3794" y="1805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2" name="Line 449"/>
            <p:cNvSpPr>
              <a:spLocks noChangeShapeType="1"/>
            </p:cNvSpPr>
            <p:nvPr/>
          </p:nvSpPr>
          <p:spPr bwMode="auto">
            <a:xfrm flipH="1">
              <a:off x="5478463" y="2740025"/>
              <a:ext cx="2444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" name="Group 450"/>
            <p:cNvGrpSpPr>
              <a:grpSpLocks/>
            </p:cNvGrpSpPr>
            <p:nvPr/>
          </p:nvGrpSpPr>
          <p:grpSpPr bwMode="auto">
            <a:xfrm>
              <a:off x="5402263" y="3992563"/>
              <a:ext cx="139700" cy="58737"/>
              <a:chOff x="3760" y="2684"/>
              <a:chExt cx="66" cy="28"/>
            </a:xfrm>
          </p:grpSpPr>
          <p:grpSp>
            <p:nvGrpSpPr>
              <p:cNvPr id="21" name="Group 451"/>
              <p:cNvGrpSpPr>
                <a:grpSpLocks/>
              </p:cNvGrpSpPr>
              <p:nvPr/>
            </p:nvGrpSpPr>
            <p:grpSpPr bwMode="auto">
              <a:xfrm>
                <a:off x="3760" y="2684"/>
                <a:ext cx="50" cy="28"/>
                <a:chOff x="3760" y="2684"/>
                <a:chExt cx="50" cy="28"/>
              </a:xfrm>
            </p:grpSpPr>
            <p:sp>
              <p:nvSpPr>
                <p:cNvPr id="775" name="Freeform 452"/>
                <p:cNvSpPr>
                  <a:spLocks/>
                </p:cNvSpPr>
                <p:nvPr/>
              </p:nvSpPr>
              <p:spPr bwMode="auto">
                <a:xfrm>
                  <a:off x="3760" y="2684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A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6" name="Freeform 453"/>
                <p:cNvSpPr>
                  <a:spLocks/>
                </p:cNvSpPr>
                <p:nvPr/>
              </p:nvSpPr>
              <p:spPr bwMode="auto">
                <a:xfrm>
                  <a:off x="3760" y="2684"/>
                  <a:ext cx="50" cy="28"/>
                </a:xfrm>
                <a:custGeom>
                  <a:avLst/>
                  <a:gdLst>
                    <a:gd name="T0" fmla="*/ 13 w 50"/>
                    <a:gd name="T1" fmla="*/ 0 h 28"/>
                    <a:gd name="T2" fmla="*/ 0 w 50"/>
                    <a:gd name="T3" fmla="*/ 14 h 28"/>
                    <a:gd name="T4" fmla="*/ 13 w 50"/>
                    <a:gd name="T5" fmla="*/ 28 h 28"/>
                    <a:gd name="T6" fmla="*/ 38 w 50"/>
                    <a:gd name="T7" fmla="*/ 28 h 28"/>
                    <a:gd name="T8" fmla="*/ 50 w 50"/>
                    <a:gd name="T9" fmla="*/ 14 h 28"/>
                    <a:gd name="T10" fmla="*/ 38 w 50"/>
                    <a:gd name="T11" fmla="*/ 0 h 28"/>
                    <a:gd name="T12" fmla="*/ 13 w 50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28"/>
                    <a:gd name="T23" fmla="*/ 50 w 50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28">
                      <a:moveTo>
                        <a:pt x="13" y="0"/>
                      </a:moveTo>
                      <a:lnTo>
                        <a:pt x="0" y="14"/>
                      </a:lnTo>
                      <a:lnTo>
                        <a:pt x="13" y="28"/>
                      </a:lnTo>
                      <a:lnTo>
                        <a:pt x="38" y="28"/>
                      </a:lnTo>
                      <a:lnTo>
                        <a:pt x="50" y="14"/>
                      </a:lnTo>
                      <a:lnTo>
                        <a:pt x="3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73" name="Rectangle 454"/>
              <p:cNvSpPr>
                <a:spLocks noChangeArrowheads="1"/>
              </p:cNvSpPr>
              <p:nvPr/>
            </p:nvSpPr>
            <p:spPr bwMode="auto">
              <a:xfrm>
                <a:off x="3798" y="2684"/>
                <a:ext cx="28" cy="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74" name="Line 455"/>
              <p:cNvSpPr>
                <a:spLocks noChangeShapeType="1"/>
              </p:cNvSpPr>
              <p:nvPr/>
            </p:nvSpPr>
            <p:spPr bwMode="auto">
              <a:xfrm>
                <a:off x="3797" y="2684"/>
                <a:ext cx="0" cy="28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4" name="Line 456"/>
            <p:cNvSpPr>
              <a:spLocks noChangeShapeType="1"/>
            </p:cNvSpPr>
            <p:nvPr/>
          </p:nvSpPr>
          <p:spPr bwMode="auto">
            <a:xfrm flipH="1">
              <a:off x="5456238" y="4021138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457"/>
            <p:cNvSpPr>
              <a:spLocks noEditPoints="1"/>
            </p:cNvSpPr>
            <p:nvPr/>
          </p:nvSpPr>
          <p:spPr bwMode="auto">
            <a:xfrm>
              <a:off x="6140450" y="2124075"/>
              <a:ext cx="246063" cy="68263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0 w 116"/>
                <a:gd name="T13" fmla="*/ 2147483647 h 32"/>
                <a:gd name="T14" fmla="*/ 2147483647 w 116"/>
                <a:gd name="T15" fmla="*/ 0 h 32"/>
                <a:gd name="T16" fmla="*/ 2147483647 w 116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2"/>
                <a:gd name="T29" fmla="*/ 116 w 116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2">
                  <a:moveTo>
                    <a:pt x="116" y="22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116" y="11"/>
                  </a:lnTo>
                  <a:lnTo>
                    <a:pt x="116" y="22"/>
                  </a:lnTo>
                  <a:close/>
                  <a:moveTo>
                    <a:pt x="26" y="32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Line 458"/>
            <p:cNvSpPr>
              <a:spLocks noChangeShapeType="1"/>
            </p:cNvSpPr>
            <p:nvPr/>
          </p:nvSpPr>
          <p:spPr bwMode="auto">
            <a:xfrm>
              <a:off x="7208838" y="2414588"/>
              <a:ext cx="13493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Line 459"/>
            <p:cNvSpPr>
              <a:spLocks noChangeShapeType="1"/>
            </p:cNvSpPr>
            <p:nvPr/>
          </p:nvSpPr>
          <p:spPr bwMode="auto">
            <a:xfrm>
              <a:off x="7219950" y="1916113"/>
              <a:ext cx="1238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Rectangle 461"/>
            <p:cNvSpPr>
              <a:spLocks noChangeArrowheads="1"/>
            </p:cNvSpPr>
            <p:nvPr/>
          </p:nvSpPr>
          <p:spPr bwMode="auto">
            <a:xfrm>
              <a:off x="6918325" y="2816225"/>
              <a:ext cx="8270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  <a:cs typeface="Arial" charset="0"/>
                </a:rPr>
                <a:t>Altmemphy</a:t>
              </a:r>
              <a:endParaRPr lang="en-US" sz="2000" dirty="0">
                <a:cs typeface="Arial" charset="0"/>
              </a:endParaRPr>
            </a:p>
          </p:txBody>
        </p:sp>
        <p:grpSp>
          <p:nvGrpSpPr>
            <p:cNvPr id="22" name="Group 464"/>
            <p:cNvGrpSpPr>
              <a:grpSpLocks/>
            </p:cNvGrpSpPr>
            <p:nvPr/>
          </p:nvGrpSpPr>
          <p:grpSpPr bwMode="auto">
            <a:xfrm>
              <a:off x="5367338" y="1243013"/>
              <a:ext cx="3471862" cy="3702050"/>
              <a:chOff x="3743" y="1231"/>
              <a:chExt cx="1742" cy="1745"/>
            </a:xfrm>
          </p:grpSpPr>
          <p:sp>
            <p:nvSpPr>
              <p:cNvPr id="751" name="Rectangle 465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1" cy="174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752" name="Picture 46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43" y="1231"/>
                <a:ext cx="1742" cy="1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3" name="Rectangle 467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1" cy="174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54" name="Rectangle 468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40"/>
              </a:xfrm>
              <a:prstGeom prst="rect">
                <a:avLst/>
              </a:prstGeom>
              <a:solidFill>
                <a:srgbClr val="CDC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55" name="Freeform 469"/>
              <p:cNvSpPr>
                <a:spLocks/>
              </p:cNvSpPr>
              <p:nvPr/>
            </p:nvSpPr>
            <p:spPr bwMode="auto">
              <a:xfrm>
                <a:off x="3743" y="1231"/>
                <a:ext cx="1742" cy="40"/>
              </a:xfrm>
              <a:custGeom>
                <a:avLst/>
                <a:gdLst>
                  <a:gd name="T0" fmla="*/ 0 w 1742"/>
                  <a:gd name="T1" fmla="*/ 0 h 40"/>
                  <a:gd name="T2" fmla="*/ 33 w 1742"/>
                  <a:gd name="T3" fmla="*/ 40 h 40"/>
                  <a:gd name="T4" fmla="*/ 1709 w 1742"/>
                  <a:gd name="T5" fmla="*/ 40 h 40"/>
                  <a:gd name="T6" fmla="*/ 1742 w 1742"/>
                  <a:gd name="T7" fmla="*/ 0 h 40"/>
                  <a:gd name="T8" fmla="*/ 0 w 174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2"/>
                  <a:gd name="T16" fmla="*/ 0 h 40"/>
                  <a:gd name="T17" fmla="*/ 1742 w 174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2" h="40">
                    <a:moveTo>
                      <a:pt x="0" y="0"/>
                    </a:moveTo>
                    <a:lnTo>
                      <a:pt x="33" y="40"/>
                    </a:lnTo>
                    <a:lnTo>
                      <a:pt x="1709" y="40"/>
                    </a:lnTo>
                    <a:lnTo>
                      <a:pt x="1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6" name="Rectangle 470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40"/>
              </a:xfrm>
              <a:prstGeom prst="rect">
                <a:avLst/>
              </a:prstGeom>
              <a:solidFill>
                <a:srgbClr val="CDCD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57" name="Rectangle 471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33" cy="1744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58" name="Freeform 472"/>
              <p:cNvSpPr>
                <a:spLocks/>
              </p:cNvSpPr>
              <p:nvPr/>
            </p:nvSpPr>
            <p:spPr bwMode="auto">
              <a:xfrm>
                <a:off x="3743" y="1231"/>
                <a:ext cx="33" cy="1744"/>
              </a:xfrm>
              <a:custGeom>
                <a:avLst/>
                <a:gdLst>
                  <a:gd name="T0" fmla="*/ 0 w 33"/>
                  <a:gd name="T1" fmla="*/ 0 h 1744"/>
                  <a:gd name="T2" fmla="*/ 0 w 33"/>
                  <a:gd name="T3" fmla="*/ 1744 h 1744"/>
                  <a:gd name="T4" fmla="*/ 33 w 33"/>
                  <a:gd name="T5" fmla="*/ 1705 h 1744"/>
                  <a:gd name="T6" fmla="*/ 33 w 33"/>
                  <a:gd name="T7" fmla="*/ 40 h 1744"/>
                  <a:gd name="T8" fmla="*/ 0 w 33"/>
                  <a:gd name="T9" fmla="*/ 0 h 1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744"/>
                  <a:gd name="T17" fmla="*/ 33 w 33"/>
                  <a:gd name="T18" fmla="*/ 1744 h 1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744">
                    <a:moveTo>
                      <a:pt x="0" y="0"/>
                    </a:moveTo>
                    <a:lnTo>
                      <a:pt x="0" y="1744"/>
                    </a:lnTo>
                    <a:lnTo>
                      <a:pt x="33" y="1705"/>
                    </a:lnTo>
                    <a:lnTo>
                      <a:pt x="3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9" name="Rectangle 473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33" cy="1744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0" name="Rectangle 474"/>
              <p:cNvSpPr>
                <a:spLocks noChangeArrowheads="1"/>
              </p:cNvSpPr>
              <p:nvPr/>
            </p:nvSpPr>
            <p:spPr bwMode="auto">
              <a:xfrm>
                <a:off x="3743" y="2936"/>
                <a:ext cx="1742" cy="4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1" name="Freeform 475"/>
              <p:cNvSpPr>
                <a:spLocks/>
              </p:cNvSpPr>
              <p:nvPr/>
            </p:nvSpPr>
            <p:spPr bwMode="auto">
              <a:xfrm>
                <a:off x="3743" y="2936"/>
                <a:ext cx="1742" cy="39"/>
              </a:xfrm>
              <a:custGeom>
                <a:avLst/>
                <a:gdLst>
                  <a:gd name="T0" fmla="*/ 0 w 1742"/>
                  <a:gd name="T1" fmla="*/ 39 h 39"/>
                  <a:gd name="T2" fmla="*/ 1742 w 1742"/>
                  <a:gd name="T3" fmla="*/ 39 h 39"/>
                  <a:gd name="T4" fmla="*/ 1709 w 1742"/>
                  <a:gd name="T5" fmla="*/ 0 h 39"/>
                  <a:gd name="T6" fmla="*/ 33 w 1742"/>
                  <a:gd name="T7" fmla="*/ 0 h 39"/>
                  <a:gd name="T8" fmla="*/ 0 w 1742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2"/>
                  <a:gd name="T16" fmla="*/ 0 h 39"/>
                  <a:gd name="T17" fmla="*/ 1742 w 174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2" h="39">
                    <a:moveTo>
                      <a:pt x="0" y="39"/>
                    </a:moveTo>
                    <a:lnTo>
                      <a:pt x="1742" y="39"/>
                    </a:lnTo>
                    <a:lnTo>
                      <a:pt x="1709" y="0"/>
                    </a:lnTo>
                    <a:lnTo>
                      <a:pt x="33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2" name="Rectangle 476"/>
              <p:cNvSpPr>
                <a:spLocks noChangeArrowheads="1"/>
              </p:cNvSpPr>
              <p:nvPr/>
            </p:nvSpPr>
            <p:spPr bwMode="auto">
              <a:xfrm>
                <a:off x="3743" y="2936"/>
                <a:ext cx="1742" cy="40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3" name="Rectangle 477"/>
              <p:cNvSpPr>
                <a:spLocks noChangeArrowheads="1"/>
              </p:cNvSpPr>
              <p:nvPr/>
            </p:nvSpPr>
            <p:spPr bwMode="auto">
              <a:xfrm>
                <a:off x="5452" y="1231"/>
                <a:ext cx="33" cy="1744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4" name="Freeform 478"/>
              <p:cNvSpPr>
                <a:spLocks/>
              </p:cNvSpPr>
              <p:nvPr/>
            </p:nvSpPr>
            <p:spPr bwMode="auto">
              <a:xfrm>
                <a:off x="5452" y="1231"/>
                <a:ext cx="33" cy="1744"/>
              </a:xfrm>
              <a:custGeom>
                <a:avLst/>
                <a:gdLst>
                  <a:gd name="T0" fmla="*/ 33 w 33"/>
                  <a:gd name="T1" fmla="*/ 1744 h 1744"/>
                  <a:gd name="T2" fmla="*/ 33 w 33"/>
                  <a:gd name="T3" fmla="*/ 0 h 1744"/>
                  <a:gd name="T4" fmla="*/ 0 w 33"/>
                  <a:gd name="T5" fmla="*/ 40 h 1744"/>
                  <a:gd name="T6" fmla="*/ 0 w 33"/>
                  <a:gd name="T7" fmla="*/ 1705 h 1744"/>
                  <a:gd name="T8" fmla="*/ 33 w 33"/>
                  <a:gd name="T9" fmla="*/ 1744 h 1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744"/>
                  <a:gd name="T17" fmla="*/ 33 w 33"/>
                  <a:gd name="T18" fmla="*/ 1744 h 1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744">
                    <a:moveTo>
                      <a:pt x="33" y="1744"/>
                    </a:moveTo>
                    <a:lnTo>
                      <a:pt x="33" y="0"/>
                    </a:lnTo>
                    <a:lnTo>
                      <a:pt x="0" y="40"/>
                    </a:lnTo>
                    <a:lnTo>
                      <a:pt x="0" y="1705"/>
                    </a:lnTo>
                    <a:lnTo>
                      <a:pt x="33" y="17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5" name="Rectangle 479"/>
              <p:cNvSpPr>
                <a:spLocks noChangeArrowheads="1"/>
              </p:cNvSpPr>
              <p:nvPr/>
            </p:nvSpPr>
            <p:spPr bwMode="auto">
              <a:xfrm>
                <a:off x="5452" y="1231"/>
                <a:ext cx="33" cy="1744"/>
              </a:xfrm>
              <a:prstGeom prst="rect">
                <a:avLst/>
              </a:prstGeom>
              <a:solidFill>
                <a:srgbClr val="737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6" name="Rectangle 480"/>
              <p:cNvSpPr>
                <a:spLocks noChangeArrowheads="1"/>
              </p:cNvSpPr>
              <p:nvPr/>
            </p:nvSpPr>
            <p:spPr bwMode="auto">
              <a:xfrm>
                <a:off x="3743" y="1231"/>
                <a:ext cx="1742" cy="174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7" name="Rectangle 481"/>
              <p:cNvSpPr>
                <a:spLocks noChangeArrowheads="1"/>
              </p:cNvSpPr>
              <p:nvPr/>
            </p:nvSpPr>
            <p:spPr bwMode="auto">
              <a:xfrm>
                <a:off x="3776" y="1271"/>
                <a:ext cx="1676" cy="1665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68" name="Line 482"/>
              <p:cNvSpPr>
                <a:spLocks noChangeShapeType="1"/>
              </p:cNvSpPr>
              <p:nvPr/>
            </p:nvSpPr>
            <p:spPr bwMode="auto">
              <a:xfrm>
                <a:off x="3743" y="1231"/>
                <a:ext cx="33" cy="4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9" name="Line 483"/>
              <p:cNvSpPr>
                <a:spLocks noChangeShapeType="1"/>
              </p:cNvSpPr>
              <p:nvPr/>
            </p:nvSpPr>
            <p:spPr bwMode="auto">
              <a:xfrm flipV="1">
                <a:off x="3743" y="2936"/>
                <a:ext cx="33" cy="3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0" name="Line 484"/>
              <p:cNvSpPr>
                <a:spLocks noChangeShapeType="1"/>
              </p:cNvSpPr>
              <p:nvPr/>
            </p:nvSpPr>
            <p:spPr bwMode="auto">
              <a:xfrm flipH="1" flipV="1">
                <a:off x="5452" y="2936"/>
                <a:ext cx="33" cy="3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1" name="Line 485"/>
              <p:cNvSpPr>
                <a:spLocks noChangeShapeType="1"/>
              </p:cNvSpPr>
              <p:nvPr/>
            </p:nvSpPr>
            <p:spPr bwMode="auto">
              <a:xfrm flipH="1">
                <a:off x="5452" y="1231"/>
                <a:ext cx="33" cy="4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486"/>
            <p:cNvGrpSpPr>
              <a:grpSpLocks/>
            </p:cNvGrpSpPr>
            <p:nvPr/>
          </p:nvGrpSpPr>
          <p:grpSpPr bwMode="auto">
            <a:xfrm>
              <a:off x="5456238" y="1917700"/>
              <a:ext cx="974725" cy="2405063"/>
              <a:chOff x="3785" y="1405"/>
              <a:chExt cx="460" cy="1435"/>
            </a:xfrm>
          </p:grpSpPr>
          <p:sp>
            <p:nvSpPr>
              <p:cNvPr id="747" name="Rectangle 487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748" name="Picture 48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9" name="Rectangle 489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50" name="Rectangle 490"/>
              <p:cNvSpPr>
                <a:spLocks noChangeArrowheads="1"/>
              </p:cNvSpPr>
              <p:nvPr/>
            </p:nvSpPr>
            <p:spPr bwMode="auto">
              <a:xfrm>
                <a:off x="3785" y="1405"/>
                <a:ext cx="460" cy="1435"/>
              </a:xfrm>
              <a:prstGeom prst="rect">
                <a:avLst/>
              </a:prstGeom>
              <a:solidFill>
                <a:srgbClr val="66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24" name="Group 491"/>
            <p:cNvGrpSpPr>
              <a:grpSpLocks/>
            </p:cNvGrpSpPr>
            <p:nvPr/>
          </p:nvGrpSpPr>
          <p:grpSpPr bwMode="auto">
            <a:xfrm>
              <a:off x="6010275" y="1566863"/>
              <a:ext cx="379413" cy="223837"/>
              <a:chOff x="3625" y="1895"/>
              <a:chExt cx="239" cy="141"/>
            </a:xfrm>
          </p:grpSpPr>
          <p:sp>
            <p:nvSpPr>
              <p:cNvPr id="745" name="Rectangle 492"/>
              <p:cNvSpPr>
                <a:spLocks noChangeArrowheads="1"/>
              </p:cNvSpPr>
              <p:nvPr/>
            </p:nvSpPr>
            <p:spPr bwMode="auto">
              <a:xfrm>
                <a:off x="3625" y="1895"/>
                <a:ext cx="239" cy="141"/>
              </a:xfrm>
              <a:prstGeom prst="rect">
                <a:avLst/>
              </a:prstGeom>
              <a:solidFill>
                <a:srgbClr val="00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46" name="Rectangle 493"/>
              <p:cNvSpPr>
                <a:spLocks noChangeArrowheads="1"/>
              </p:cNvSpPr>
              <p:nvPr/>
            </p:nvSpPr>
            <p:spPr bwMode="auto">
              <a:xfrm>
                <a:off x="3674" y="1919"/>
                <a:ext cx="1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rgbClr val="000000"/>
                    </a:solidFill>
                    <a:cs typeface="Arial" charset="0"/>
                  </a:rPr>
                  <a:t>DLL</a:t>
                </a:r>
                <a:endParaRPr lang="en-US" sz="2000" dirty="0">
                  <a:cs typeface="Arial" charset="0"/>
                </a:endParaRPr>
              </a:p>
            </p:txBody>
          </p:sp>
        </p:grpSp>
        <p:grpSp>
          <p:nvGrpSpPr>
            <p:cNvPr id="25" name="Group 494"/>
            <p:cNvGrpSpPr>
              <a:grpSpLocks/>
            </p:cNvGrpSpPr>
            <p:nvPr/>
          </p:nvGrpSpPr>
          <p:grpSpPr bwMode="auto">
            <a:xfrm>
              <a:off x="6615113" y="1895475"/>
              <a:ext cx="1408112" cy="2393950"/>
              <a:chOff x="4332" y="1611"/>
              <a:chExt cx="664" cy="1213"/>
            </a:xfrm>
          </p:grpSpPr>
          <p:sp>
            <p:nvSpPr>
              <p:cNvPr id="741" name="Rectangle 495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742" name="Picture 49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3" name="Rectangle 497"/>
              <p:cNvSpPr>
                <a:spLocks noChangeArrowheads="1"/>
              </p:cNvSpPr>
              <p:nvPr/>
            </p:nvSpPr>
            <p:spPr bwMode="auto">
              <a:xfrm>
                <a:off x="4332" y="1611"/>
                <a:ext cx="664" cy="12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44" name="Rectangle 498"/>
              <p:cNvSpPr>
                <a:spLocks noChangeArrowheads="1"/>
              </p:cNvSpPr>
              <p:nvPr/>
            </p:nvSpPr>
            <p:spPr bwMode="auto">
              <a:xfrm>
                <a:off x="4332" y="1612"/>
                <a:ext cx="664" cy="1212"/>
              </a:xfrm>
              <a:prstGeom prst="rect">
                <a:avLst/>
              </a:prstGeom>
              <a:solidFill>
                <a:srgbClr val="66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53" name="Rectangle 499"/>
            <p:cNvSpPr>
              <a:spLocks noChangeArrowheads="1"/>
            </p:cNvSpPr>
            <p:nvPr/>
          </p:nvSpPr>
          <p:spPr bwMode="auto">
            <a:xfrm>
              <a:off x="6673850" y="3929063"/>
              <a:ext cx="1235075" cy="222250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4" name="Rectangle 500"/>
            <p:cNvSpPr>
              <a:spLocks noChangeArrowheads="1"/>
            </p:cNvSpPr>
            <p:nvPr/>
          </p:nvSpPr>
          <p:spPr bwMode="auto">
            <a:xfrm>
              <a:off x="6842125" y="3967163"/>
              <a:ext cx="933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Address/cmd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5" name="Rectangle 501"/>
            <p:cNvSpPr>
              <a:spLocks noChangeArrowheads="1"/>
            </p:cNvSpPr>
            <p:nvPr/>
          </p:nvSpPr>
          <p:spPr bwMode="auto">
            <a:xfrm>
              <a:off x="6673850" y="3595688"/>
              <a:ext cx="1235075" cy="222250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6" name="Rectangle 502"/>
            <p:cNvSpPr>
              <a:spLocks noChangeArrowheads="1"/>
            </p:cNvSpPr>
            <p:nvPr/>
          </p:nvSpPr>
          <p:spPr bwMode="auto">
            <a:xfrm>
              <a:off x="7027863" y="3633788"/>
              <a:ext cx="5397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Read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7" name="Rectangle 503"/>
            <p:cNvSpPr>
              <a:spLocks noChangeArrowheads="1"/>
            </p:cNvSpPr>
            <p:nvPr/>
          </p:nvSpPr>
          <p:spPr bwMode="auto">
            <a:xfrm>
              <a:off x="6673850" y="3338513"/>
              <a:ext cx="1235075" cy="220662"/>
            </a:xfrm>
            <a:prstGeom prst="rect">
              <a:avLst/>
            </a:prstGeom>
            <a:solidFill>
              <a:srgbClr val="66FFFF">
                <a:alpha val="94116"/>
              </a:srgbClr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8" name="Rectangle 504"/>
            <p:cNvSpPr>
              <a:spLocks noChangeArrowheads="1"/>
            </p:cNvSpPr>
            <p:nvPr/>
          </p:nvSpPr>
          <p:spPr bwMode="auto">
            <a:xfrm>
              <a:off x="7037388" y="3376613"/>
              <a:ext cx="5334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Write Path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9" name="Rectangle 507"/>
            <p:cNvSpPr>
              <a:spLocks noChangeArrowheads="1"/>
            </p:cNvSpPr>
            <p:nvPr/>
          </p:nvSpPr>
          <p:spPr bwMode="auto">
            <a:xfrm>
              <a:off x="5754688" y="30337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60" name="Rectangle 508"/>
            <p:cNvSpPr>
              <a:spLocks noChangeArrowheads="1"/>
            </p:cNvSpPr>
            <p:nvPr/>
          </p:nvSpPr>
          <p:spPr bwMode="auto">
            <a:xfrm>
              <a:off x="5849938" y="3076575"/>
              <a:ext cx="19208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DQS</a:t>
              </a:r>
            </a:p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Path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61" name="Rectangle 509"/>
            <p:cNvSpPr>
              <a:spLocks noChangeArrowheads="1"/>
            </p:cNvSpPr>
            <p:nvPr/>
          </p:nvSpPr>
          <p:spPr bwMode="auto">
            <a:xfrm>
              <a:off x="5754688" y="30337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62" name="Rectangle 510"/>
            <p:cNvSpPr>
              <a:spLocks noChangeArrowheads="1"/>
            </p:cNvSpPr>
            <p:nvPr/>
          </p:nvSpPr>
          <p:spPr bwMode="auto">
            <a:xfrm>
              <a:off x="5819775" y="3475038"/>
              <a:ext cx="3048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63" name="Rectangle 511"/>
            <p:cNvSpPr>
              <a:spLocks noChangeArrowheads="1"/>
            </p:cNvSpPr>
            <p:nvPr/>
          </p:nvSpPr>
          <p:spPr bwMode="auto">
            <a:xfrm>
              <a:off x="5856288" y="3600450"/>
              <a:ext cx="2032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FIFO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64" name="Rectangle 512"/>
            <p:cNvSpPr>
              <a:spLocks noChangeArrowheads="1"/>
            </p:cNvSpPr>
            <p:nvPr/>
          </p:nvSpPr>
          <p:spPr bwMode="auto">
            <a:xfrm>
              <a:off x="5748338" y="3443288"/>
              <a:ext cx="3984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65" name="Rectangle 513"/>
            <p:cNvSpPr>
              <a:spLocks noChangeArrowheads="1"/>
            </p:cNvSpPr>
            <p:nvPr/>
          </p:nvSpPr>
          <p:spPr bwMode="auto">
            <a:xfrm>
              <a:off x="5819775" y="3475038"/>
              <a:ext cx="3048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66" name="Rectangle 514"/>
            <p:cNvSpPr>
              <a:spLocks noChangeArrowheads="1"/>
            </p:cNvSpPr>
            <p:nvPr/>
          </p:nvSpPr>
          <p:spPr bwMode="auto">
            <a:xfrm>
              <a:off x="5748338" y="3443288"/>
              <a:ext cx="3984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grpSp>
          <p:nvGrpSpPr>
            <p:cNvPr id="26" name="Group 515"/>
            <p:cNvGrpSpPr>
              <a:grpSpLocks/>
            </p:cNvGrpSpPr>
            <p:nvPr/>
          </p:nvGrpSpPr>
          <p:grpSpPr bwMode="auto">
            <a:xfrm>
              <a:off x="7292975" y="2073275"/>
              <a:ext cx="641350" cy="636588"/>
              <a:chOff x="4675" y="1652"/>
              <a:chExt cx="263" cy="347"/>
            </a:xfrm>
          </p:grpSpPr>
          <p:sp>
            <p:nvSpPr>
              <p:cNvPr id="737" name="Rectangle 516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738" name="Picture 51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9" name="Rectangle 518"/>
              <p:cNvSpPr>
                <a:spLocks noChangeArrowheads="1"/>
              </p:cNvSpPr>
              <p:nvPr/>
            </p:nvSpPr>
            <p:spPr bwMode="auto">
              <a:xfrm>
                <a:off x="4675" y="1652"/>
                <a:ext cx="263" cy="34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40" name="Rectangle 519"/>
              <p:cNvSpPr>
                <a:spLocks noChangeArrowheads="1"/>
              </p:cNvSpPr>
              <p:nvPr/>
            </p:nvSpPr>
            <p:spPr bwMode="auto">
              <a:xfrm>
                <a:off x="4676" y="1653"/>
                <a:ext cx="262" cy="346"/>
              </a:xfrm>
              <a:prstGeom prst="rect">
                <a:avLst/>
              </a:prstGeom>
              <a:solidFill>
                <a:srgbClr val="66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68" name="Rectangle 520"/>
            <p:cNvSpPr>
              <a:spLocks noChangeArrowheads="1"/>
            </p:cNvSpPr>
            <p:nvPr/>
          </p:nvSpPr>
          <p:spPr bwMode="auto">
            <a:xfrm>
              <a:off x="7323138" y="2265363"/>
              <a:ext cx="55245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Calibration</a:t>
              </a:r>
            </a:p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Sequencer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69" name="Line 521"/>
            <p:cNvSpPr>
              <a:spLocks noChangeShapeType="1"/>
            </p:cNvSpPr>
            <p:nvPr/>
          </p:nvSpPr>
          <p:spPr bwMode="auto">
            <a:xfrm>
              <a:off x="6146800" y="3516313"/>
              <a:ext cx="1666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Line 522"/>
            <p:cNvSpPr>
              <a:spLocks noChangeShapeType="1"/>
            </p:cNvSpPr>
            <p:nvPr/>
          </p:nvSpPr>
          <p:spPr bwMode="auto">
            <a:xfrm flipV="1">
              <a:off x="6313488" y="3436938"/>
              <a:ext cx="0" cy="777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Line 523"/>
            <p:cNvSpPr>
              <a:spLocks noChangeShapeType="1"/>
            </p:cNvSpPr>
            <p:nvPr/>
          </p:nvSpPr>
          <p:spPr bwMode="auto">
            <a:xfrm>
              <a:off x="6313488" y="3443288"/>
              <a:ext cx="36036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Line 524"/>
            <p:cNvSpPr>
              <a:spLocks noChangeShapeType="1"/>
            </p:cNvSpPr>
            <p:nvPr/>
          </p:nvSpPr>
          <p:spPr bwMode="auto">
            <a:xfrm>
              <a:off x="6321425" y="3702050"/>
              <a:ext cx="3524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Rectangle 525"/>
            <p:cNvSpPr>
              <a:spLocks noChangeArrowheads="1"/>
            </p:cNvSpPr>
            <p:nvPr/>
          </p:nvSpPr>
          <p:spPr bwMode="auto">
            <a:xfrm>
              <a:off x="5880100" y="3878263"/>
              <a:ext cx="1460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74" name="Rectangle 526"/>
            <p:cNvSpPr>
              <a:spLocks noChangeArrowheads="1"/>
            </p:cNvSpPr>
            <p:nvPr/>
          </p:nvSpPr>
          <p:spPr bwMode="auto">
            <a:xfrm>
              <a:off x="5837238" y="4002088"/>
              <a:ext cx="24130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75" name="Rectangle 527"/>
            <p:cNvSpPr>
              <a:spLocks noChangeArrowheads="1"/>
            </p:cNvSpPr>
            <p:nvPr/>
          </p:nvSpPr>
          <p:spPr bwMode="auto">
            <a:xfrm>
              <a:off x="5748338" y="38465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76" name="Rectangle 528"/>
            <p:cNvSpPr>
              <a:spLocks noChangeArrowheads="1"/>
            </p:cNvSpPr>
            <p:nvPr/>
          </p:nvSpPr>
          <p:spPr bwMode="auto">
            <a:xfrm>
              <a:off x="5880100" y="3878263"/>
              <a:ext cx="1460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b="1" dirty="0">
                <a:cs typeface="Arial" charset="0"/>
              </a:endParaRPr>
            </a:p>
          </p:txBody>
        </p:sp>
        <p:sp>
          <p:nvSpPr>
            <p:cNvPr id="677" name="Rectangle 529"/>
            <p:cNvSpPr>
              <a:spLocks noChangeArrowheads="1"/>
            </p:cNvSpPr>
            <p:nvPr/>
          </p:nvSpPr>
          <p:spPr bwMode="auto">
            <a:xfrm>
              <a:off x="5748338" y="3846513"/>
              <a:ext cx="385762" cy="3048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78" name="Line 530"/>
            <p:cNvSpPr>
              <a:spLocks noChangeShapeType="1"/>
            </p:cNvSpPr>
            <p:nvPr/>
          </p:nvSpPr>
          <p:spPr bwMode="auto">
            <a:xfrm flipH="1">
              <a:off x="6134100" y="4021138"/>
              <a:ext cx="5397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Line 531"/>
            <p:cNvSpPr>
              <a:spLocks noChangeShapeType="1"/>
            </p:cNvSpPr>
            <p:nvPr/>
          </p:nvSpPr>
          <p:spPr bwMode="auto">
            <a:xfrm flipH="1">
              <a:off x="5456238" y="3590925"/>
              <a:ext cx="2921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Line 532"/>
            <p:cNvSpPr>
              <a:spLocks noChangeShapeType="1"/>
            </p:cNvSpPr>
            <p:nvPr/>
          </p:nvSpPr>
          <p:spPr bwMode="auto">
            <a:xfrm>
              <a:off x="6140450" y="3243263"/>
              <a:ext cx="809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Line 533"/>
            <p:cNvSpPr>
              <a:spLocks noChangeShapeType="1"/>
            </p:cNvSpPr>
            <p:nvPr/>
          </p:nvSpPr>
          <p:spPr bwMode="auto">
            <a:xfrm>
              <a:off x="6221413" y="3246438"/>
              <a:ext cx="0" cy="1412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Line 534"/>
            <p:cNvSpPr>
              <a:spLocks noChangeShapeType="1"/>
            </p:cNvSpPr>
            <p:nvPr/>
          </p:nvSpPr>
          <p:spPr bwMode="auto">
            <a:xfrm flipH="1">
              <a:off x="5583238" y="3387725"/>
              <a:ext cx="6381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Line 535"/>
            <p:cNvSpPr>
              <a:spLocks noChangeShapeType="1"/>
            </p:cNvSpPr>
            <p:nvPr/>
          </p:nvSpPr>
          <p:spPr bwMode="auto">
            <a:xfrm flipH="1">
              <a:off x="5583238" y="3384550"/>
              <a:ext cx="3175" cy="111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7" name="Group 536"/>
            <p:cNvGrpSpPr>
              <a:grpSpLocks/>
            </p:cNvGrpSpPr>
            <p:nvPr/>
          </p:nvGrpSpPr>
          <p:grpSpPr bwMode="auto">
            <a:xfrm>
              <a:off x="5402263" y="3559175"/>
              <a:ext cx="106362" cy="60325"/>
              <a:chOff x="3760" y="2480"/>
              <a:chExt cx="50" cy="28"/>
            </a:xfrm>
          </p:grpSpPr>
          <p:sp>
            <p:nvSpPr>
              <p:cNvPr id="735" name="Freeform 537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6" name="Freeform 538"/>
              <p:cNvSpPr>
                <a:spLocks/>
              </p:cNvSpPr>
              <p:nvPr/>
            </p:nvSpPr>
            <p:spPr bwMode="auto">
              <a:xfrm>
                <a:off x="3760" y="2480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85" name="Line 539"/>
            <p:cNvSpPr>
              <a:spLocks noChangeShapeType="1"/>
            </p:cNvSpPr>
            <p:nvPr/>
          </p:nvSpPr>
          <p:spPr bwMode="auto">
            <a:xfrm>
              <a:off x="5424488" y="27479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Line 540"/>
            <p:cNvSpPr>
              <a:spLocks noChangeShapeType="1"/>
            </p:cNvSpPr>
            <p:nvPr/>
          </p:nvSpPr>
          <p:spPr bwMode="auto">
            <a:xfrm>
              <a:off x="5424488" y="27479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8" name="Group 541"/>
            <p:cNvGrpSpPr>
              <a:grpSpLocks/>
            </p:cNvGrpSpPr>
            <p:nvPr/>
          </p:nvGrpSpPr>
          <p:grpSpPr bwMode="auto">
            <a:xfrm>
              <a:off x="5399088" y="2709863"/>
              <a:ext cx="104775" cy="58737"/>
              <a:chOff x="3758" y="1805"/>
              <a:chExt cx="50" cy="28"/>
            </a:xfrm>
          </p:grpSpPr>
          <p:sp>
            <p:nvSpPr>
              <p:cNvPr id="733" name="Freeform 542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4" name="Freeform 543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88" name="Line 544"/>
            <p:cNvSpPr>
              <a:spLocks noChangeShapeType="1"/>
            </p:cNvSpPr>
            <p:nvPr/>
          </p:nvSpPr>
          <p:spPr bwMode="auto">
            <a:xfrm flipH="1">
              <a:off x="5507038" y="2740025"/>
              <a:ext cx="2159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" name="Group 545"/>
            <p:cNvGrpSpPr>
              <a:grpSpLocks/>
            </p:cNvGrpSpPr>
            <p:nvPr/>
          </p:nvGrpSpPr>
          <p:grpSpPr bwMode="auto">
            <a:xfrm>
              <a:off x="5402263" y="3992563"/>
              <a:ext cx="106362" cy="58737"/>
              <a:chOff x="3760" y="2684"/>
              <a:chExt cx="50" cy="28"/>
            </a:xfrm>
          </p:grpSpPr>
          <p:sp>
            <p:nvSpPr>
              <p:cNvPr id="731" name="Freeform 546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2" name="Freeform 547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90" name="Line 548"/>
            <p:cNvSpPr>
              <a:spLocks noChangeShapeType="1"/>
            </p:cNvSpPr>
            <p:nvPr/>
          </p:nvSpPr>
          <p:spPr bwMode="auto">
            <a:xfrm>
              <a:off x="5481638" y="3992563"/>
              <a:ext cx="0" cy="58737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" name="Group 549"/>
            <p:cNvGrpSpPr>
              <a:grpSpLocks/>
            </p:cNvGrpSpPr>
            <p:nvPr/>
          </p:nvGrpSpPr>
          <p:grpSpPr bwMode="auto">
            <a:xfrm>
              <a:off x="5402263" y="3992563"/>
              <a:ext cx="106362" cy="58737"/>
              <a:chOff x="3760" y="2684"/>
              <a:chExt cx="50" cy="28"/>
            </a:xfrm>
          </p:grpSpPr>
          <p:sp>
            <p:nvSpPr>
              <p:cNvPr id="729" name="Freeform 550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0" name="Freeform 551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92" name="Line 552"/>
            <p:cNvSpPr>
              <a:spLocks noChangeShapeType="1"/>
            </p:cNvSpPr>
            <p:nvPr/>
          </p:nvSpPr>
          <p:spPr bwMode="auto">
            <a:xfrm flipH="1">
              <a:off x="5500688" y="4021138"/>
              <a:ext cx="2476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Line 553"/>
            <p:cNvSpPr>
              <a:spLocks noChangeShapeType="1"/>
            </p:cNvSpPr>
            <p:nvPr/>
          </p:nvSpPr>
          <p:spPr bwMode="auto">
            <a:xfrm>
              <a:off x="7169150" y="2393950"/>
              <a:ext cx="1238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Rectangle 555"/>
            <p:cNvSpPr>
              <a:spLocks noChangeArrowheads="1"/>
            </p:cNvSpPr>
            <p:nvPr/>
          </p:nvSpPr>
          <p:spPr bwMode="auto">
            <a:xfrm>
              <a:off x="6969125" y="2944813"/>
              <a:ext cx="604838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dirty="0">
                  <a:solidFill>
                    <a:srgbClr val="000000"/>
                  </a:solidFill>
                  <a:cs typeface="Arial" charset="0"/>
                </a:rPr>
                <a:t>UniPHY</a:t>
              </a:r>
              <a:endParaRPr lang="en-US" sz="2000" b="1" dirty="0">
                <a:cs typeface="Arial" charset="0"/>
              </a:endParaRPr>
            </a:p>
          </p:txBody>
        </p:sp>
        <p:grpSp>
          <p:nvGrpSpPr>
            <p:cNvPr id="31" name="Group 557"/>
            <p:cNvGrpSpPr>
              <a:grpSpLocks/>
            </p:cNvGrpSpPr>
            <p:nvPr/>
          </p:nvGrpSpPr>
          <p:grpSpPr bwMode="auto">
            <a:xfrm>
              <a:off x="6705600" y="1552575"/>
              <a:ext cx="304800" cy="228600"/>
              <a:chOff x="2544" y="1152"/>
              <a:chExt cx="192" cy="144"/>
            </a:xfrm>
          </p:grpSpPr>
          <p:sp>
            <p:nvSpPr>
              <p:cNvPr id="727" name="Rectangle 558"/>
              <p:cNvSpPr>
                <a:spLocks noChangeArrowheads="1"/>
              </p:cNvSpPr>
              <p:nvPr/>
            </p:nvSpPr>
            <p:spPr bwMode="auto">
              <a:xfrm>
                <a:off x="2544" y="1152"/>
                <a:ext cx="192" cy="144"/>
              </a:xfrm>
              <a:prstGeom prst="rect">
                <a:avLst/>
              </a:prstGeom>
              <a:solidFill>
                <a:srgbClr val="00FFFF"/>
              </a:solidFill>
              <a:ln w="317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28" name="Rectangle 559"/>
              <p:cNvSpPr>
                <a:spLocks noChangeArrowheads="1"/>
              </p:cNvSpPr>
              <p:nvPr/>
            </p:nvSpPr>
            <p:spPr bwMode="auto">
              <a:xfrm>
                <a:off x="2592" y="1200"/>
                <a:ext cx="128" cy="86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solidFill>
                      <a:srgbClr val="000000"/>
                    </a:solidFill>
                    <a:cs typeface="Arial" charset="0"/>
                  </a:rPr>
                  <a:t>PLL</a:t>
                </a:r>
                <a:endParaRPr lang="en-US" sz="2000" dirty="0">
                  <a:cs typeface="Arial" charset="0"/>
                </a:endParaRPr>
              </a:p>
            </p:txBody>
          </p:sp>
        </p:grpSp>
        <p:sp>
          <p:nvSpPr>
            <p:cNvPr id="696" name="Line 560"/>
            <p:cNvSpPr>
              <a:spLocks noChangeShapeType="1"/>
            </p:cNvSpPr>
            <p:nvPr/>
          </p:nvSpPr>
          <p:spPr bwMode="auto">
            <a:xfrm flipH="1">
              <a:off x="6381750" y="1666875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Line 561"/>
            <p:cNvSpPr>
              <a:spLocks noChangeShapeType="1"/>
            </p:cNvSpPr>
            <p:nvPr/>
          </p:nvSpPr>
          <p:spPr bwMode="auto">
            <a:xfrm>
              <a:off x="6553200" y="1665288"/>
              <a:ext cx="0" cy="1100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Line 562"/>
            <p:cNvSpPr>
              <a:spLocks noChangeShapeType="1"/>
            </p:cNvSpPr>
            <p:nvPr/>
          </p:nvSpPr>
          <p:spPr bwMode="auto">
            <a:xfrm flipV="1">
              <a:off x="6858000" y="1781175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04" name="Group 563"/>
            <p:cNvGrpSpPr>
              <a:grpSpLocks/>
            </p:cNvGrpSpPr>
            <p:nvPr/>
          </p:nvGrpSpPr>
          <p:grpSpPr bwMode="auto">
            <a:xfrm>
              <a:off x="6661150" y="2266950"/>
              <a:ext cx="544513" cy="203200"/>
              <a:chOff x="4198" y="1231"/>
              <a:chExt cx="343" cy="128"/>
            </a:xfrm>
          </p:grpSpPr>
          <p:sp>
            <p:nvSpPr>
              <p:cNvPr id="723" name="Rectangle 564"/>
              <p:cNvSpPr>
                <a:spLocks noChangeArrowheads="1"/>
              </p:cNvSpPr>
              <p:nvPr/>
            </p:nvSpPr>
            <p:spPr bwMode="auto">
              <a:xfrm>
                <a:off x="4198" y="1231"/>
                <a:ext cx="343" cy="128"/>
              </a:xfrm>
              <a:prstGeom prst="rect">
                <a:avLst/>
              </a:prstGeom>
              <a:solidFill>
                <a:srgbClr val="66FFFF"/>
              </a:soli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724" name="Rectangle 565"/>
              <p:cNvSpPr>
                <a:spLocks noChangeArrowheads="1"/>
              </p:cNvSpPr>
              <p:nvPr/>
            </p:nvSpPr>
            <p:spPr bwMode="auto">
              <a:xfrm>
                <a:off x="4236" y="1263"/>
                <a:ext cx="278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 smtClean="0">
                    <a:solidFill>
                      <a:srgbClr val="000000"/>
                    </a:solidFill>
                    <a:cs typeface="Arial" charset="0"/>
                  </a:rPr>
                  <a:t>Re-config</a:t>
                </a:r>
                <a:endParaRPr lang="en-US" sz="2000" dirty="0">
                  <a:cs typeface="Arial" charset="0"/>
                </a:endParaRPr>
              </a:p>
            </p:txBody>
          </p:sp>
        </p:grpSp>
        <p:sp>
          <p:nvSpPr>
            <p:cNvPr id="700" name="Rectangle 568"/>
            <p:cNvSpPr>
              <a:spLocks noChangeArrowheads="1"/>
            </p:cNvSpPr>
            <p:nvPr/>
          </p:nvSpPr>
          <p:spPr bwMode="auto">
            <a:xfrm>
              <a:off x="5722938" y="2679700"/>
              <a:ext cx="552450" cy="165100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701" name="Rectangle 569"/>
            <p:cNvSpPr>
              <a:spLocks noChangeArrowheads="1"/>
            </p:cNvSpPr>
            <p:nvPr/>
          </p:nvSpPr>
          <p:spPr bwMode="auto">
            <a:xfrm>
              <a:off x="5762625" y="2714625"/>
              <a:ext cx="449263" cy="106363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cs typeface="Arial" charset="0"/>
                </a:rPr>
                <a:t>Clock Gen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702" name="Rectangle 570"/>
            <p:cNvSpPr>
              <a:spLocks noChangeArrowheads="1"/>
            </p:cNvSpPr>
            <p:nvPr/>
          </p:nvSpPr>
          <p:spPr bwMode="auto">
            <a:xfrm>
              <a:off x="5591175" y="2116138"/>
              <a:ext cx="692150" cy="13652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I/O Structure</a:t>
              </a:r>
              <a:endParaRPr lang="en-US" sz="2400" b="1" dirty="0">
                <a:cs typeface="Arial" charset="0"/>
              </a:endParaRPr>
            </a:p>
          </p:txBody>
        </p:sp>
        <p:sp>
          <p:nvSpPr>
            <p:cNvPr id="703" name="Line 571"/>
            <p:cNvSpPr>
              <a:spLocks noChangeShapeType="1"/>
            </p:cNvSpPr>
            <p:nvPr/>
          </p:nvSpPr>
          <p:spPr bwMode="auto">
            <a:xfrm flipH="1">
              <a:off x="5448300" y="3163888"/>
              <a:ext cx="3016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41506" name="Group 572"/>
            <p:cNvGrpSpPr>
              <a:grpSpLocks/>
            </p:cNvGrpSpPr>
            <p:nvPr/>
          </p:nvGrpSpPr>
          <p:grpSpPr bwMode="auto">
            <a:xfrm>
              <a:off x="5399088" y="3135313"/>
              <a:ext cx="106362" cy="58737"/>
              <a:chOff x="3762" y="2281"/>
              <a:chExt cx="50" cy="28"/>
            </a:xfrm>
          </p:grpSpPr>
          <p:sp>
            <p:nvSpPr>
              <p:cNvPr id="721" name="Freeform 573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2" name="Freeform 574"/>
              <p:cNvSpPr>
                <a:spLocks/>
              </p:cNvSpPr>
              <p:nvPr/>
            </p:nvSpPr>
            <p:spPr bwMode="auto">
              <a:xfrm>
                <a:off x="3762" y="2281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05" name="Line 575"/>
            <p:cNvSpPr>
              <a:spLocks noChangeShapeType="1"/>
            </p:cNvSpPr>
            <p:nvPr/>
          </p:nvSpPr>
          <p:spPr bwMode="auto">
            <a:xfrm>
              <a:off x="6280150" y="2762250"/>
              <a:ext cx="273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Line 576"/>
            <p:cNvSpPr>
              <a:spLocks noChangeShapeType="1"/>
            </p:cNvSpPr>
            <p:nvPr/>
          </p:nvSpPr>
          <p:spPr bwMode="auto">
            <a:xfrm>
              <a:off x="6146800" y="3105150"/>
              <a:ext cx="349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Line 577"/>
            <p:cNvSpPr>
              <a:spLocks noChangeShapeType="1"/>
            </p:cNvSpPr>
            <p:nvPr/>
          </p:nvSpPr>
          <p:spPr bwMode="auto">
            <a:xfrm flipV="1">
              <a:off x="6496050" y="1749425"/>
              <a:ext cx="0" cy="135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Line 578"/>
            <p:cNvSpPr>
              <a:spLocks noChangeShapeType="1"/>
            </p:cNvSpPr>
            <p:nvPr/>
          </p:nvSpPr>
          <p:spPr bwMode="auto">
            <a:xfrm>
              <a:off x="6151563" y="3635375"/>
              <a:ext cx="166687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Line 579"/>
            <p:cNvSpPr>
              <a:spLocks noChangeShapeType="1"/>
            </p:cNvSpPr>
            <p:nvPr/>
          </p:nvSpPr>
          <p:spPr bwMode="auto">
            <a:xfrm flipV="1">
              <a:off x="6321425" y="3630613"/>
              <a:ext cx="0" cy="777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Line 580"/>
            <p:cNvSpPr>
              <a:spLocks noChangeShapeType="1"/>
            </p:cNvSpPr>
            <p:nvPr/>
          </p:nvSpPr>
          <p:spPr bwMode="auto">
            <a:xfrm>
              <a:off x="5588000" y="3498850"/>
              <a:ext cx="158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Line 581"/>
            <p:cNvSpPr>
              <a:spLocks noChangeShapeType="1"/>
            </p:cNvSpPr>
            <p:nvPr/>
          </p:nvSpPr>
          <p:spPr bwMode="auto">
            <a:xfrm flipH="1">
              <a:off x="6386513" y="1743075"/>
              <a:ext cx="104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Rectangle 583"/>
            <p:cNvSpPr>
              <a:spLocks noChangeArrowheads="1"/>
            </p:cNvSpPr>
            <p:nvPr/>
          </p:nvSpPr>
          <p:spPr bwMode="auto">
            <a:xfrm>
              <a:off x="7335747" y="1338263"/>
              <a:ext cx="135618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Arria V/ Cyclone V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713" name="Rectangle 586"/>
            <p:cNvSpPr>
              <a:spLocks noChangeArrowheads="1"/>
            </p:cNvSpPr>
            <p:nvPr/>
          </p:nvSpPr>
          <p:spPr bwMode="auto">
            <a:xfrm>
              <a:off x="8177213" y="1897063"/>
              <a:ext cx="558800" cy="2416175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714" name="Freeform 394"/>
            <p:cNvSpPr>
              <a:spLocks noEditPoints="1"/>
            </p:cNvSpPr>
            <p:nvPr/>
          </p:nvSpPr>
          <p:spPr bwMode="auto">
            <a:xfrm>
              <a:off x="7921625" y="3400425"/>
              <a:ext cx="244475" cy="66675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395"/>
            <p:cNvSpPr>
              <a:spLocks noEditPoints="1"/>
            </p:cNvSpPr>
            <p:nvPr/>
          </p:nvSpPr>
          <p:spPr bwMode="auto">
            <a:xfrm>
              <a:off x="7924800" y="3692525"/>
              <a:ext cx="228600" cy="68263"/>
            </a:xfrm>
            <a:custGeom>
              <a:avLst/>
              <a:gdLst>
                <a:gd name="T0" fmla="*/ 0 w 108"/>
                <a:gd name="T1" fmla="*/ 2147483647 h 32"/>
                <a:gd name="T2" fmla="*/ 2147483647 w 108"/>
                <a:gd name="T3" fmla="*/ 2147483647 h 32"/>
                <a:gd name="T4" fmla="*/ 2147483647 w 108"/>
                <a:gd name="T5" fmla="*/ 2147483647 h 32"/>
                <a:gd name="T6" fmla="*/ 0 w 108"/>
                <a:gd name="T7" fmla="*/ 2147483647 h 32"/>
                <a:gd name="T8" fmla="*/ 0 w 108"/>
                <a:gd name="T9" fmla="*/ 2147483647 h 32"/>
                <a:gd name="T10" fmla="*/ 2147483647 w 108"/>
                <a:gd name="T11" fmla="*/ 0 h 32"/>
                <a:gd name="T12" fmla="*/ 2147483647 w 108"/>
                <a:gd name="T13" fmla="*/ 2147483647 h 32"/>
                <a:gd name="T14" fmla="*/ 2147483647 w 108"/>
                <a:gd name="T15" fmla="*/ 2147483647 h 32"/>
                <a:gd name="T16" fmla="*/ 2147483647 w 108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2"/>
                <a:gd name="T29" fmla="*/ 108 w 10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2">
                  <a:moveTo>
                    <a:pt x="0" y="11"/>
                  </a:moveTo>
                  <a:lnTo>
                    <a:pt x="86" y="11"/>
                  </a:lnTo>
                  <a:lnTo>
                    <a:pt x="86" y="21"/>
                  </a:lnTo>
                  <a:lnTo>
                    <a:pt x="0" y="21"/>
                  </a:lnTo>
                  <a:lnTo>
                    <a:pt x="0" y="11"/>
                  </a:lnTo>
                  <a:close/>
                  <a:moveTo>
                    <a:pt x="82" y="0"/>
                  </a:moveTo>
                  <a:lnTo>
                    <a:pt x="108" y="16"/>
                  </a:lnTo>
                  <a:lnTo>
                    <a:pt x="82" y="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460"/>
            <p:cNvSpPr>
              <a:spLocks noEditPoints="1"/>
            </p:cNvSpPr>
            <p:nvPr/>
          </p:nvSpPr>
          <p:spPr bwMode="auto">
            <a:xfrm>
              <a:off x="7921625" y="4000500"/>
              <a:ext cx="244475" cy="65088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05"/>
            <p:cNvSpPr>
              <a:spLocks noEditPoints="1"/>
            </p:cNvSpPr>
            <p:nvPr/>
          </p:nvSpPr>
          <p:spPr bwMode="auto">
            <a:xfrm>
              <a:off x="7921625" y="3400425"/>
              <a:ext cx="244475" cy="66675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06"/>
            <p:cNvSpPr>
              <a:spLocks noEditPoints="1"/>
            </p:cNvSpPr>
            <p:nvPr/>
          </p:nvSpPr>
          <p:spPr bwMode="auto">
            <a:xfrm>
              <a:off x="7924800" y="3692525"/>
              <a:ext cx="228600" cy="68263"/>
            </a:xfrm>
            <a:custGeom>
              <a:avLst/>
              <a:gdLst>
                <a:gd name="T0" fmla="*/ 0 w 108"/>
                <a:gd name="T1" fmla="*/ 2147483647 h 32"/>
                <a:gd name="T2" fmla="*/ 2147483647 w 108"/>
                <a:gd name="T3" fmla="*/ 2147483647 h 32"/>
                <a:gd name="T4" fmla="*/ 2147483647 w 108"/>
                <a:gd name="T5" fmla="*/ 2147483647 h 32"/>
                <a:gd name="T6" fmla="*/ 0 w 108"/>
                <a:gd name="T7" fmla="*/ 2147483647 h 32"/>
                <a:gd name="T8" fmla="*/ 0 w 108"/>
                <a:gd name="T9" fmla="*/ 2147483647 h 32"/>
                <a:gd name="T10" fmla="*/ 2147483647 w 108"/>
                <a:gd name="T11" fmla="*/ 0 h 32"/>
                <a:gd name="T12" fmla="*/ 2147483647 w 108"/>
                <a:gd name="T13" fmla="*/ 2147483647 h 32"/>
                <a:gd name="T14" fmla="*/ 2147483647 w 108"/>
                <a:gd name="T15" fmla="*/ 2147483647 h 32"/>
                <a:gd name="T16" fmla="*/ 2147483647 w 108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32"/>
                <a:gd name="T29" fmla="*/ 108 w 10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32">
                  <a:moveTo>
                    <a:pt x="0" y="11"/>
                  </a:moveTo>
                  <a:lnTo>
                    <a:pt x="86" y="11"/>
                  </a:lnTo>
                  <a:lnTo>
                    <a:pt x="86" y="21"/>
                  </a:lnTo>
                  <a:lnTo>
                    <a:pt x="0" y="21"/>
                  </a:lnTo>
                  <a:lnTo>
                    <a:pt x="0" y="11"/>
                  </a:lnTo>
                  <a:close/>
                  <a:moveTo>
                    <a:pt x="82" y="0"/>
                  </a:moveTo>
                  <a:lnTo>
                    <a:pt x="108" y="16"/>
                  </a:lnTo>
                  <a:lnTo>
                    <a:pt x="82" y="3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54"/>
            <p:cNvSpPr>
              <a:spLocks noEditPoints="1"/>
            </p:cNvSpPr>
            <p:nvPr/>
          </p:nvSpPr>
          <p:spPr bwMode="auto">
            <a:xfrm>
              <a:off x="7921625" y="4000500"/>
              <a:ext cx="244475" cy="65088"/>
            </a:xfrm>
            <a:custGeom>
              <a:avLst/>
              <a:gdLst>
                <a:gd name="T0" fmla="*/ 2147483647 w 116"/>
                <a:gd name="T1" fmla="*/ 2147483647 h 31"/>
                <a:gd name="T2" fmla="*/ 2147483647 w 116"/>
                <a:gd name="T3" fmla="*/ 2147483647 h 31"/>
                <a:gd name="T4" fmla="*/ 2147483647 w 116"/>
                <a:gd name="T5" fmla="*/ 2147483647 h 31"/>
                <a:gd name="T6" fmla="*/ 2147483647 w 116"/>
                <a:gd name="T7" fmla="*/ 2147483647 h 31"/>
                <a:gd name="T8" fmla="*/ 2147483647 w 116"/>
                <a:gd name="T9" fmla="*/ 2147483647 h 31"/>
                <a:gd name="T10" fmla="*/ 2147483647 w 116"/>
                <a:gd name="T11" fmla="*/ 2147483647 h 31"/>
                <a:gd name="T12" fmla="*/ 0 w 116"/>
                <a:gd name="T13" fmla="*/ 2147483647 h 31"/>
                <a:gd name="T14" fmla="*/ 2147483647 w 116"/>
                <a:gd name="T15" fmla="*/ 0 h 31"/>
                <a:gd name="T16" fmla="*/ 2147483647 w 116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31"/>
                <a:gd name="T29" fmla="*/ 116 w 11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31">
                  <a:moveTo>
                    <a:pt x="116" y="21"/>
                  </a:moveTo>
                  <a:lnTo>
                    <a:pt x="22" y="21"/>
                  </a:lnTo>
                  <a:lnTo>
                    <a:pt x="22" y="10"/>
                  </a:lnTo>
                  <a:lnTo>
                    <a:pt x="116" y="10"/>
                  </a:lnTo>
                  <a:lnTo>
                    <a:pt x="116" y="21"/>
                  </a:lnTo>
                  <a:close/>
                  <a:moveTo>
                    <a:pt x="26" y="31"/>
                  </a:moveTo>
                  <a:lnTo>
                    <a:pt x="0" y="16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Rectangle 556"/>
            <p:cNvSpPr>
              <a:spLocks noChangeArrowheads="1"/>
            </p:cNvSpPr>
            <p:nvPr/>
          </p:nvSpPr>
          <p:spPr bwMode="auto">
            <a:xfrm>
              <a:off x="8210550" y="2900363"/>
              <a:ext cx="5461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Memory</a:t>
              </a:r>
            </a:p>
            <a:p>
              <a:r>
                <a:rPr lang="en-US" sz="900" b="1" dirty="0">
                  <a:solidFill>
                    <a:srgbClr val="000000"/>
                  </a:solidFill>
                  <a:cs typeface="Arial" charset="0"/>
                </a:rPr>
                <a:t>Controller</a:t>
              </a:r>
              <a:endParaRPr lang="en-US" sz="2800" b="1" dirty="0">
                <a:cs typeface="Arial" charset="0"/>
              </a:endParaRPr>
            </a:p>
          </p:txBody>
        </p:sp>
      </p:grpSp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304800" y="6588125"/>
            <a:ext cx="6985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82AB4A3-D9C2-467E-854A-CCA930AE7DAD}" type="slidenum">
              <a:rPr lang="en-US" sz="900">
                <a:cs typeface="Arial" charset="0"/>
              </a:rPr>
              <a:pPr/>
              <a:t>9</a:t>
            </a:fld>
            <a:endParaRPr lang="en-US" sz="900" dirty="0"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3050"/>
            <a:ext cx="8991600" cy="914400"/>
          </a:xfrm>
        </p:spPr>
        <p:txBody>
          <a:bodyPr/>
          <a:lstStyle/>
          <a:p>
            <a:r>
              <a:rPr lang="en-US" dirty="0" err="1" smtClean="0"/>
              <a:t>UniPHY</a:t>
            </a:r>
            <a:r>
              <a:rPr lang="en-US" dirty="0" smtClean="0"/>
              <a:t> Architecture (</a:t>
            </a:r>
            <a:r>
              <a:rPr lang="en-US" dirty="0" err="1" smtClean="0"/>
              <a:t>Arria</a:t>
            </a:r>
            <a:r>
              <a:rPr lang="en-US" dirty="0" smtClean="0"/>
              <a:t> V and Cyclone V)</a:t>
            </a:r>
          </a:p>
        </p:txBody>
      </p:sp>
      <p:sp>
        <p:nvSpPr>
          <p:cNvPr id="1841505" name="Text Box 353"/>
          <p:cNvSpPr txBox="1">
            <a:spLocks noChangeArrowheads="1"/>
          </p:cNvSpPr>
          <p:nvPr/>
        </p:nvSpPr>
        <p:spPr bwMode="auto">
          <a:xfrm>
            <a:off x="304800" y="5812971"/>
            <a:ext cx="8672513" cy="8164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cs typeface="Arial" charset="0"/>
                <a:sym typeface="Wingdings" pitchFamily="2" charset="2"/>
              </a:rPr>
              <a:t>Entire UniPHY hardened for Arria V and Cyclone V</a:t>
            </a:r>
            <a:endParaRPr lang="en-US" sz="1600" dirty="0">
              <a:cs typeface="Arial" charset="0"/>
              <a:sym typeface="Wingdings" pitchFamily="2" charset="2"/>
            </a:endParaRPr>
          </a:p>
        </p:txBody>
      </p:sp>
      <p:sp>
        <p:nvSpPr>
          <p:cNvPr id="6280" name="AutoShape 3"/>
          <p:cNvSpPr>
            <a:spLocks noChangeAspect="1" noChangeArrowheads="1" noTextEdit="1"/>
          </p:cNvSpPr>
          <p:nvPr/>
        </p:nvSpPr>
        <p:spPr bwMode="auto">
          <a:xfrm>
            <a:off x="228600" y="1295400"/>
            <a:ext cx="42672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07" name="Group 4"/>
          <p:cNvGrpSpPr>
            <a:grpSpLocks/>
          </p:cNvGrpSpPr>
          <p:nvPr/>
        </p:nvGrpSpPr>
        <p:grpSpPr bwMode="auto">
          <a:xfrm>
            <a:off x="884238" y="1666875"/>
            <a:ext cx="974725" cy="3041650"/>
            <a:chOff x="3785" y="1405"/>
            <a:chExt cx="460" cy="1435"/>
          </a:xfrm>
        </p:grpSpPr>
        <p:sp>
          <p:nvSpPr>
            <p:cNvPr id="6576" name="Rectangle 5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7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5" y="1405"/>
              <a:ext cx="460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8" name="Rectangle 7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9" name="Rectangle 8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82" name="Rectangle 9"/>
          <p:cNvSpPr>
            <a:spLocks noChangeArrowheads="1"/>
          </p:cNvSpPr>
          <p:nvPr/>
        </p:nvSpPr>
        <p:spPr bwMode="auto">
          <a:xfrm>
            <a:off x="1182688" y="3060700"/>
            <a:ext cx="379412" cy="223838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3" name="Rectangle 10"/>
          <p:cNvSpPr>
            <a:spLocks noChangeArrowheads="1"/>
          </p:cNvSpPr>
          <p:nvPr/>
        </p:nvSpPr>
        <p:spPr bwMode="auto">
          <a:xfrm>
            <a:off x="1260475" y="3098800"/>
            <a:ext cx="209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DLL</a:t>
            </a:r>
            <a:endParaRPr lang="en-US" sz="2000" dirty="0">
              <a:cs typeface="Arial" charset="0"/>
            </a:endParaRPr>
          </a:p>
        </p:txBody>
      </p:sp>
      <p:sp>
        <p:nvSpPr>
          <p:cNvPr id="6284" name="Rectangle 11"/>
          <p:cNvSpPr>
            <a:spLocks noChangeArrowheads="1"/>
          </p:cNvSpPr>
          <p:nvPr/>
        </p:nvSpPr>
        <p:spPr bwMode="auto">
          <a:xfrm>
            <a:off x="1155700" y="1933575"/>
            <a:ext cx="423863" cy="4191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5" name="Rectangle 12"/>
          <p:cNvSpPr>
            <a:spLocks noChangeArrowheads="1"/>
          </p:cNvSpPr>
          <p:nvPr/>
        </p:nvSpPr>
        <p:spPr bwMode="auto">
          <a:xfrm>
            <a:off x="1270000" y="2087563"/>
            <a:ext cx="203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PLL</a:t>
            </a:r>
            <a:endParaRPr lang="en-US" sz="2000" dirty="0">
              <a:cs typeface="Arial" charset="0"/>
            </a:endParaRPr>
          </a:p>
        </p:txBody>
      </p:sp>
      <p:grpSp>
        <p:nvGrpSpPr>
          <p:cNvPr id="1841508" name="Group 13"/>
          <p:cNvGrpSpPr>
            <a:grpSpLocks/>
          </p:cNvGrpSpPr>
          <p:nvPr/>
        </p:nvGrpSpPr>
        <p:grpSpPr bwMode="auto">
          <a:xfrm>
            <a:off x="2043113" y="2103438"/>
            <a:ext cx="1408112" cy="2571750"/>
            <a:chOff x="4332" y="1611"/>
            <a:chExt cx="664" cy="1213"/>
          </a:xfrm>
        </p:grpSpPr>
        <p:sp>
          <p:nvSpPr>
            <p:cNvPr id="6572" name="Rectangle 14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7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2" y="1612"/>
              <a:ext cx="664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4" name="Rectangle 16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5" name="Rectangle 17"/>
            <p:cNvSpPr>
              <a:spLocks noChangeArrowheads="1"/>
            </p:cNvSpPr>
            <p:nvPr/>
          </p:nvSpPr>
          <p:spPr bwMode="auto">
            <a:xfrm>
              <a:off x="4332" y="1612"/>
              <a:ext cx="664" cy="12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87" name="Rectangle 18"/>
          <p:cNvSpPr>
            <a:spLocks noChangeArrowheads="1"/>
          </p:cNvSpPr>
          <p:nvPr/>
        </p:nvSpPr>
        <p:spPr bwMode="auto">
          <a:xfrm>
            <a:off x="2101850" y="4314825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88" name="Rectangle 19"/>
          <p:cNvSpPr>
            <a:spLocks noChangeArrowheads="1"/>
          </p:cNvSpPr>
          <p:nvPr/>
        </p:nvSpPr>
        <p:spPr bwMode="auto">
          <a:xfrm>
            <a:off x="2270125" y="4352925"/>
            <a:ext cx="920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Address/cmd path</a:t>
            </a:r>
            <a:endParaRPr lang="en-US" sz="2000" dirty="0">
              <a:cs typeface="Arial" charset="0"/>
            </a:endParaRPr>
          </a:p>
        </p:txBody>
      </p:sp>
      <p:sp>
        <p:nvSpPr>
          <p:cNvPr id="6289" name="Rectangle 20"/>
          <p:cNvSpPr>
            <a:spLocks noChangeArrowheads="1"/>
          </p:cNvSpPr>
          <p:nvPr/>
        </p:nvSpPr>
        <p:spPr bwMode="auto">
          <a:xfrm>
            <a:off x="2101850" y="3981450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0" name="Rectangle 21"/>
          <p:cNvSpPr>
            <a:spLocks noChangeArrowheads="1"/>
          </p:cNvSpPr>
          <p:nvPr/>
        </p:nvSpPr>
        <p:spPr bwMode="auto">
          <a:xfrm>
            <a:off x="2455863" y="401955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Read Path</a:t>
            </a:r>
            <a:endParaRPr lang="en-US" sz="2000" dirty="0">
              <a:cs typeface="Arial" charset="0"/>
            </a:endParaRPr>
          </a:p>
        </p:txBody>
      </p:sp>
      <p:sp>
        <p:nvSpPr>
          <p:cNvPr id="6291" name="Rectangle 22"/>
          <p:cNvSpPr>
            <a:spLocks noChangeArrowheads="1"/>
          </p:cNvSpPr>
          <p:nvPr/>
        </p:nvSpPr>
        <p:spPr bwMode="auto">
          <a:xfrm>
            <a:off x="2101850" y="3724275"/>
            <a:ext cx="1235075" cy="220663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2" name="Rectangle 23"/>
          <p:cNvSpPr>
            <a:spLocks noChangeArrowheads="1"/>
          </p:cNvSpPr>
          <p:nvPr/>
        </p:nvSpPr>
        <p:spPr bwMode="auto">
          <a:xfrm>
            <a:off x="2465388" y="3762375"/>
            <a:ext cx="520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Write path</a:t>
            </a:r>
            <a:endParaRPr lang="en-US" sz="2000" dirty="0">
              <a:cs typeface="Arial" charset="0"/>
            </a:endParaRPr>
          </a:p>
        </p:txBody>
      </p:sp>
      <p:grpSp>
        <p:nvGrpSpPr>
          <p:cNvPr id="1841509" name="Group 24"/>
          <p:cNvGrpSpPr>
            <a:grpSpLocks/>
          </p:cNvGrpSpPr>
          <p:nvPr/>
        </p:nvGrpSpPr>
        <p:grpSpPr bwMode="auto">
          <a:xfrm>
            <a:off x="2101850" y="2703513"/>
            <a:ext cx="546100" cy="185737"/>
            <a:chOff x="4360" y="1894"/>
            <a:chExt cx="257" cy="88"/>
          </a:xfrm>
        </p:grpSpPr>
        <p:sp>
          <p:nvSpPr>
            <p:cNvPr id="6568" name="Rectangle 25"/>
            <p:cNvSpPr>
              <a:spLocks noChangeArrowheads="1"/>
            </p:cNvSpPr>
            <p:nvPr/>
          </p:nvSpPr>
          <p:spPr bwMode="auto">
            <a:xfrm>
              <a:off x="4360" y="1894"/>
              <a:ext cx="257" cy="8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69" name="Picture 2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0" y="1894"/>
              <a:ext cx="2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70" name="Rectangle 27"/>
            <p:cNvSpPr>
              <a:spLocks noChangeArrowheads="1"/>
            </p:cNvSpPr>
            <p:nvPr/>
          </p:nvSpPr>
          <p:spPr bwMode="auto">
            <a:xfrm>
              <a:off x="4360" y="1894"/>
              <a:ext cx="257" cy="8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71" name="Rectangle 28"/>
            <p:cNvSpPr>
              <a:spLocks noChangeArrowheads="1"/>
            </p:cNvSpPr>
            <p:nvPr/>
          </p:nvSpPr>
          <p:spPr bwMode="auto">
            <a:xfrm>
              <a:off x="4360" y="1894"/>
              <a:ext cx="257" cy="8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294" name="Rectangle 29"/>
          <p:cNvSpPr>
            <a:spLocks noChangeArrowheads="1"/>
          </p:cNvSpPr>
          <p:nvPr/>
        </p:nvSpPr>
        <p:spPr bwMode="auto">
          <a:xfrm>
            <a:off x="2165350" y="2736850"/>
            <a:ext cx="4302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Mimic path</a:t>
            </a:r>
            <a:endParaRPr lang="en-US" sz="2000" dirty="0">
              <a:cs typeface="Arial" charset="0"/>
            </a:endParaRPr>
          </a:p>
        </p:txBody>
      </p:sp>
      <p:sp>
        <p:nvSpPr>
          <p:cNvPr id="6295" name="Rectangle 30"/>
          <p:cNvSpPr>
            <a:spLocks noChangeArrowheads="1"/>
          </p:cNvSpPr>
          <p:nvPr/>
        </p:nvSpPr>
        <p:spPr bwMode="auto">
          <a:xfrm>
            <a:off x="2092325" y="2224088"/>
            <a:ext cx="544513" cy="2032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296" name="Rectangle 31"/>
          <p:cNvSpPr>
            <a:spLocks noChangeArrowheads="1"/>
          </p:cNvSpPr>
          <p:nvPr/>
        </p:nvSpPr>
        <p:spPr bwMode="auto">
          <a:xfrm>
            <a:off x="2152650" y="22606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Re</a:t>
            </a:r>
            <a:endParaRPr lang="en-US" sz="2000" dirty="0">
              <a:cs typeface="Arial" charset="0"/>
            </a:endParaRPr>
          </a:p>
        </p:txBody>
      </p:sp>
      <p:sp>
        <p:nvSpPr>
          <p:cNvPr id="6297" name="Rectangle 32"/>
          <p:cNvSpPr>
            <a:spLocks noChangeArrowheads="1"/>
          </p:cNvSpPr>
          <p:nvPr/>
        </p:nvSpPr>
        <p:spPr bwMode="auto">
          <a:xfrm>
            <a:off x="2278063" y="2260600"/>
            <a:ext cx="333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-</a:t>
            </a:r>
            <a:endParaRPr lang="en-US" sz="2000" dirty="0">
              <a:cs typeface="Arial" charset="0"/>
            </a:endParaRPr>
          </a:p>
        </p:txBody>
      </p:sp>
      <p:sp>
        <p:nvSpPr>
          <p:cNvPr id="6298" name="Rectangle 33"/>
          <p:cNvSpPr>
            <a:spLocks noChangeArrowheads="1"/>
          </p:cNvSpPr>
          <p:nvPr/>
        </p:nvSpPr>
        <p:spPr bwMode="auto">
          <a:xfrm>
            <a:off x="2312988" y="2260600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config</a:t>
            </a:r>
            <a:endParaRPr lang="en-US" sz="2000" dirty="0">
              <a:cs typeface="Arial" charset="0"/>
            </a:endParaRPr>
          </a:p>
        </p:txBody>
      </p:sp>
      <p:sp>
        <p:nvSpPr>
          <p:cNvPr id="6299" name="Rectangle 34"/>
          <p:cNvSpPr>
            <a:spLocks noChangeArrowheads="1"/>
          </p:cNvSpPr>
          <p:nvPr/>
        </p:nvSpPr>
        <p:spPr bwMode="auto">
          <a:xfrm>
            <a:off x="949325" y="1720850"/>
            <a:ext cx="579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I/O Structure</a:t>
            </a:r>
            <a:endParaRPr lang="en-US" sz="2000" dirty="0">
              <a:cs typeface="Arial" charset="0"/>
            </a:endParaRPr>
          </a:p>
        </p:txBody>
      </p:sp>
      <p:sp>
        <p:nvSpPr>
          <p:cNvPr id="6300" name="Rectangle 35"/>
          <p:cNvSpPr>
            <a:spLocks noChangeArrowheads="1"/>
          </p:cNvSpPr>
          <p:nvPr/>
        </p:nvSpPr>
        <p:spPr bwMode="auto">
          <a:xfrm>
            <a:off x="1150938" y="2484438"/>
            <a:ext cx="417512" cy="1651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01" name="Rectangle 36"/>
          <p:cNvSpPr>
            <a:spLocks noChangeArrowheads="1"/>
          </p:cNvSpPr>
          <p:nvPr/>
        </p:nvSpPr>
        <p:spPr bwMode="auto">
          <a:xfrm>
            <a:off x="1181100" y="2519363"/>
            <a:ext cx="363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 dirty="0">
                <a:solidFill>
                  <a:srgbClr val="000000"/>
                </a:solidFill>
                <a:cs typeface="Arial" charset="0"/>
              </a:rPr>
              <a:t>Clock gen</a:t>
            </a:r>
            <a:endParaRPr lang="en-US" sz="2000" dirty="0">
              <a:cs typeface="Arial" charset="0"/>
            </a:endParaRPr>
          </a:p>
        </p:txBody>
      </p:sp>
      <p:sp>
        <p:nvSpPr>
          <p:cNvPr id="6302" name="Line 37"/>
          <p:cNvSpPr>
            <a:spLocks noChangeShapeType="1"/>
          </p:cNvSpPr>
          <p:nvPr/>
        </p:nvSpPr>
        <p:spPr bwMode="auto">
          <a:xfrm>
            <a:off x="1011238" y="2544763"/>
            <a:ext cx="0" cy="255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3" name="Line 38"/>
          <p:cNvSpPr>
            <a:spLocks noChangeShapeType="1"/>
          </p:cNvSpPr>
          <p:nvPr/>
        </p:nvSpPr>
        <p:spPr bwMode="auto">
          <a:xfrm>
            <a:off x="1011238" y="2800350"/>
            <a:ext cx="109061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4" name="Freeform 39"/>
          <p:cNvSpPr>
            <a:spLocks noEditPoints="1"/>
          </p:cNvSpPr>
          <p:nvPr/>
        </p:nvSpPr>
        <p:spPr bwMode="auto">
          <a:xfrm>
            <a:off x="1579563" y="2011363"/>
            <a:ext cx="382587" cy="68262"/>
          </a:xfrm>
          <a:custGeom>
            <a:avLst/>
            <a:gdLst>
              <a:gd name="T0" fmla="*/ 0 w 181"/>
              <a:gd name="T1" fmla="*/ 2147483647 h 32"/>
              <a:gd name="T2" fmla="*/ 2147483647 w 181"/>
              <a:gd name="T3" fmla="*/ 2147483647 h 32"/>
              <a:gd name="T4" fmla="*/ 2147483647 w 181"/>
              <a:gd name="T5" fmla="*/ 2147483647 h 32"/>
              <a:gd name="T6" fmla="*/ 0 w 181"/>
              <a:gd name="T7" fmla="*/ 2147483647 h 32"/>
              <a:gd name="T8" fmla="*/ 0 w 181"/>
              <a:gd name="T9" fmla="*/ 2147483647 h 32"/>
              <a:gd name="T10" fmla="*/ 2147483647 w 181"/>
              <a:gd name="T11" fmla="*/ 0 h 32"/>
              <a:gd name="T12" fmla="*/ 2147483647 w 181"/>
              <a:gd name="T13" fmla="*/ 2147483647 h 32"/>
              <a:gd name="T14" fmla="*/ 2147483647 w 181"/>
              <a:gd name="T15" fmla="*/ 2147483647 h 32"/>
              <a:gd name="T16" fmla="*/ 2147483647 w 181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"/>
              <a:gd name="T28" fmla="*/ 0 h 32"/>
              <a:gd name="T29" fmla="*/ 181 w 181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" h="32">
                <a:moveTo>
                  <a:pt x="0" y="11"/>
                </a:moveTo>
                <a:lnTo>
                  <a:pt x="159" y="11"/>
                </a:lnTo>
                <a:lnTo>
                  <a:pt x="159" y="22"/>
                </a:lnTo>
                <a:lnTo>
                  <a:pt x="0" y="22"/>
                </a:lnTo>
                <a:lnTo>
                  <a:pt x="0" y="11"/>
                </a:lnTo>
                <a:close/>
                <a:moveTo>
                  <a:pt x="154" y="0"/>
                </a:moveTo>
                <a:lnTo>
                  <a:pt x="181" y="16"/>
                </a:lnTo>
                <a:lnTo>
                  <a:pt x="154" y="32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5" name="Freeform 42"/>
          <p:cNvSpPr>
            <a:spLocks noEditPoints="1"/>
          </p:cNvSpPr>
          <p:nvPr/>
        </p:nvSpPr>
        <p:spPr bwMode="auto">
          <a:xfrm>
            <a:off x="1574800" y="2268538"/>
            <a:ext cx="517525" cy="65087"/>
          </a:xfrm>
          <a:custGeom>
            <a:avLst/>
            <a:gdLst>
              <a:gd name="T0" fmla="*/ 2147483647 w 244"/>
              <a:gd name="T1" fmla="*/ 2147483647 h 31"/>
              <a:gd name="T2" fmla="*/ 2147483647 w 244"/>
              <a:gd name="T3" fmla="*/ 2147483647 h 31"/>
              <a:gd name="T4" fmla="*/ 2147483647 w 244"/>
              <a:gd name="T5" fmla="*/ 2147483647 h 31"/>
              <a:gd name="T6" fmla="*/ 2147483647 w 244"/>
              <a:gd name="T7" fmla="*/ 2147483647 h 31"/>
              <a:gd name="T8" fmla="*/ 2147483647 w 244"/>
              <a:gd name="T9" fmla="*/ 2147483647 h 31"/>
              <a:gd name="T10" fmla="*/ 2147483647 w 244"/>
              <a:gd name="T11" fmla="*/ 2147483647 h 31"/>
              <a:gd name="T12" fmla="*/ 0 w 244"/>
              <a:gd name="T13" fmla="*/ 2147483647 h 31"/>
              <a:gd name="T14" fmla="*/ 2147483647 w 244"/>
              <a:gd name="T15" fmla="*/ 0 h 31"/>
              <a:gd name="T16" fmla="*/ 2147483647 w 244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31"/>
              <a:gd name="T29" fmla="*/ 244 w 244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31">
                <a:moveTo>
                  <a:pt x="244" y="21"/>
                </a:moveTo>
                <a:lnTo>
                  <a:pt x="22" y="21"/>
                </a:lnTo>
                <a:lnTo>
                  <a:pt x="22" y="10"/>
                </a:lnTo>
                <a:lnTo>
                  <a:pt x="244" y="10"/>
                </a:lnTo>
                <a:lnTo>
                  <a:pt x="244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10" name="Group 43"/>
          <p:cNvGrpSpPr>
            <a:grpSpLocks/>
          </p:cNvGrpSpPr>
          <p:nvPr/>
        </p:nvGrpSpPr>
        <p:grpSpPr bwMode="auto">
          <a:xfrm>
            <a:off x="1182688" y="3419475"/>
            <a:ext cx="387350" cy="304800"/>
            <a:chOff x="3926" y="2232"/>
            <a:chExt cx="183" cy="144"/>
          </a:xfrm>
        </p:grpSpPr>
        <p:sp>
          <p:nvSpPr>
            <p:cNvPr id="6565" name="Rectangle 44"/>
            <p:cNvSpPr>
              <a:spLocks noChangeArrowheads="1"/>
            </p:cNvSpPr>
            <p:nvPr/>
          </p:nvSpPr>
          <p:spPr bwMode="auto">
            <a:xfrm>
              <a:off x="3938" y="2246"/>
              <a:ext cx="171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DSQ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6" name="Rectangle 45"/>
            <p:cNvSpPr>
              <a:spLocks noChangeArrowheads="1"/>
            </p:cNvSpPr>
            <p:nvPr/>
          </p:nvSpPr>
          <p:spPr bwMode="auto">
            <a:xfrm>
              <a:off x="3968" y="2306"/>
              <a:ext cx="98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7" name="Rectangle 46"/>
            <p:cNvSpPr>
              <a:spLocks noChangeArrowheads="1"/>
            </p:cNvSpPr>
            <p:nvPr/>
          </p:nvSpPr>
          <p:spPr bwMode="auto">
            <a:xfrm>
              <a:off x="3926" y="2232"/>
              <a:ext cx="182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1841511" name="Group 47"/>
          <p:cNvGrpSpPr>
            <a:grpSpLocks/>
          </p:cNvGrpSpPr>
          <p:nvPr/>
        </p:nvGrpSpPr>
        <p:grpSpPr bwMode="auto">
          <a:xfrm>
            <a:off x="1176338" y="3829050"/>
            <a:ext cx="398462" cy="304800"/>
            <a:chOff x="3923" y="2425"/>
            <a:chExt cx="188" cy="144"/>
          </a:xfrm>
        </p:grpSpPr>
        <p:sp>
          <p:nvSpPr>
            <p:cNvPr id="6562" name="Rectangle 48"/>
            <p:cNvSpPr>
              <a:spLocks noChangeArrowheads="1"/>
            </p:cNvSpPr>
            <p:nvPr/>
          </p:nvSpPr>
          <p:spPr bwMode="auto">
            <a:xfrm>
              <a:off x="3957" y="2440"/>
              <a:ext cx="1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DQ 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3" name="Rectangle 49"/>
            <p:cNvSpPr>
              <a:spLocks noChangeArrowheads="1"/>
            </p:cNvSpPr>
            <p:nvPr/>
          </p:nvSpPr>
          <p:spPr bwMode="auto">
            <a:xfrm>
              <a:off x="3974" y="2499"/>
              <a:ext cx="97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64" name="Rectangle 50"/>
            <p:cNvSpPr>
              <a:spLocks noChangeArrowheads="1"/>
            </p:cNvSpPr>
            <p:nvPr/>
          </p:nvSpPr>
          <p:spPr bwMode="auto">
            <a:xfrm>
              <a:off x="3923" y="2425"/>
              <a:ext cx="188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1841512" name="Group 51"/>
          <p:cNvGrpSpPr>
            <a:grpSpLocks/>
          </p:cNvGrpSpPr>
          <p:nvPr/>
        </p:nvGrpSpPr>
        <p:grpSpPr bwMode="auto">
          <a:xfrm>
            <a:off x="2770188" y="2190750"/>
            <a:ext cx="557212" cy="735013"/>
            <a:chOff x="4675" y="1652"/>
            <a:chExt cx="263" cy="347"/>
          </a:xfrm>
        </p:grpSpPr>
        <p:sp>
          <p:nvSpPr>
            <p:cNvPr id="6558" name="Rectangle 52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00A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59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6" y="1653"/>
              <a:ext cx="26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60" name="Rectangle 54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00A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61" name="Rectangle 55"/>
            <p:cNvSpPr>
              <a:spLocks noChangeArrowheads="1"/>
            </p:cNvSpPr>
            <p:nvPr/>
          </p:nvSpPr>
          <p:spPr bwMode="auto">
            <a:xfrm>
              <a:off x="4676" y="1653"/>
              <a:ext cx="262" cy="34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09" name="Rectangle 56"/>
          <p:cNvSpPr>
            <a:spLocks noChangeArrowheads="1"/>
          </p:cNvSpPr>
          <p:nvPr/>
        </p:nvSpPr>
        <p:spPr bwMode="auto">
          <a:xfrm>
            <a:off x="2816225" y="2481263"/>
            <a:ext cx="438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Auto Cal</a:t>
            </a:r>
            <a:endParaRPr lang="en-US" sz="2000" dirty="0">
              <a:cs typeface="Arial" charset="0"/>
            </a:endParaRPr>
          </a:p>
        </p:txBody>
      </p:sp>
      <p:sp>
        <p:nvSpPr>
          <p:cNvPr id="6310" name="Line 57"/>
          <p:cNvSpPr>
            <a:spLocks noChangeShapeType="1"/>
          </p:cNvSpPr>
          <p:nvPr/>
        </p:nvSpPr>
        <p:spPr bwMode="auto">
          <a:xfrm>
            <a:off x="1574800" y="3944938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1" name="Line 58"/>
          <p:cNvSpPr>
            <a:spLocks noChangeShapeType="1"/>
          </p:cNvSpPr>
          <p:nvPr/>
        </p:nvSpPr>
        <p:spPr bwMode="auto">
          <a:xfrm flipV="1">
            <a:off x="1741488" y="3829050"/>
            <a:ext cx="0" cy="1158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2" name="Line 59"/>
          <p:cNvSpPr>
            <a:spLocks noChangeShapeType="1"/>
          </p:cNvSpPr>
          <p:nvPr/>
        </p:nvSpPr>
        <p:spPr bwMode="auto">
          <a:xfrm>
            <a:off x="1741488" y="3829050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3" name="Line 60"/>
          <p:cNvSpPr>
            <a:spLocks noChangeShapeType="1"/>
          </p:cNvSpPr>
          <p:nvPr/>
        </p:nvSpPr>
        <p:spPr bwMode="auto">
          <a:xfrm>
            <a:off x="1574800" y="4024313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4" name="Line 61"/>
          <p:cNvSpPr>
            <a:spLocks noChangeShapeType="1"/>
          </p:cNvSpPr>
          <p:nvPr/>
        </p:nvSpPr>
        <p:spPr bwMode="auto">
          <a:xfrm>
            <a:off x="1741488" y="4024313"/>
            <a:ext cx="0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5" name="Line 62"/>
          <p:cNvSpPr>
            <a:spLocks noChangeShapeType="1"/>
          </p:cNvSpPr>
          <p:nvPr/>
        </p:nvSpPr>
        <p:spPr bwMode="auto">
          <a:xfrm>
            <a:off x="1741488" y="4113213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13" name="Group 63"/>
          <p:cNvGrpSpPr>
            <a:grpSpLocks/>
          </p:cNvGrpSpPr>
          <p:nvPr/>
        </p:nvGrpSpPr>
        <p:grpSpPr bwMode="auto">
          <a:xfrm>
            <a:off x="1176338" y="4232275"/>
            <a:ext cx="385762" cy="304800"/>
            <a:chOff x="3923" y="2615"/>
            <a:chExt cx="182" cy="144"/>
          </a:xfrm>
        </p:grpSpPr>
        <p:sp>
          <p:nvSpPr>
            <p:cNvPr id="6555" name="Rectangle 64"/>
            <p:cNvSpPr>
              <a:spLocks noChangeArrowheads="1"/>
            </p:cNvSpPr>
            <p:nvPr/>
          </p:nvSpPr>
          <p:spPr bwMode="auto">
            <a:xfrm>
              <a:off x="3985" y="2630"/>
              <a:ext cx="69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I/O 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56" name="Rectangle 65"/>
            <p:cNvSpPr>
              <a:spLocks noChangeArrowheads="1"/>
            </p:cNvSpPr>
            <p:nvPr/>
          </p:nvSpPr>
          <p:spPr bwMode="auto">
            <a:xfrm>
              <a:off x="3965" y="2689"/>
              <a:ext cx="97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block</a:t>
              </a:r>
              <a:endParaRPr lang="en-US" sz="2000" dirty="0">
                <a:cs typeface="Arial" charset="0"/>
              </a:endParaRPr>
            </a:p>
          </p:txBody>
        </p:sp>
        <p:sp>
          <p:nvSpPr>
            <p:cNvPr id="6557" name="Rectangle 66"/>
            <p:cNvSpPr>
              <a:spLocks noChangeArrowheads="1"/>
            </p:cNvSpPr>
            <p:nvPr/>
          </p:nvSpPr>
          <p:spPr bwMode="auto">
            <a:xfrm>
              <a:off x="3923" y="2615"/>
              <a:ext cx="182" cy="14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17" name="Line 67"/>
          <p:cNvSpPr>
            <a:spLocks noChangeShapeType="1"/>
          </p:cNvSpPr>
          <p:nvPr/>
        </p:nvSpPr>
        <p:spPr bwMode="auto">
          <a:xfrm flipH="1">
            <a:off x="1562100" y="4406900"/>
            <a:ext cx="5397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8" name="Line 68"/>
          <p:cNvSpPr>
            <a:spLocks noChangeShapeType="1"/>
          </p:cNvSpPr>
          <p:nvPr/>
        </p:nvSpPr>
        <p:spPr bwMode="auto">
          <a:xfrm flipH="1">
            <a:off x="884238" y="3976688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19" name="Line 69"/>
          <p:cNvSpPr>
            <a:spLocks noChangeShapeType="1"/>
          </p:cNvSpPr>
          <p:nvPr/>
        </p:nvSpPr>
        <p:spPr bwMode="auto">
          <a:xfrm flipH="1">
            <a:off x="884238" y="3552825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0" name="Line 70"/>
          <p:cNvSpPr>
            <a:spLocks noChangeShapeType="1"/>
          </p:cNvSpPr>
          <p:nvPr/>
        </p:nvSpPr>
        <p:spPr bwMode="auto">
          <a:xfrm>
            <a:off x="884238" y="3163888"/>
            <a:ext cx="2984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1" name="Freeform 71"/>
          <p:cNvSpPr>
            <a:spLocks noEditPoints="1"/>
          </p:cNvSpPr>
          <p:nvPr/>
        </p:nvSpPr>
        <p:spPr bwMode="auto">
          <a:xfrm>
            <a:off x="1347788" y="3284538"/>
            <a:ext cx="38100" cy="134937"/>
          </a:xfrm>
          <a:custGeom>
            <a:avLst/>
            <a:gdLst>
              <a:gd name="T0" fmla="*/ 2147483647 w 18"/>
              <a:gd name="T1" fmla="*/ 0 h 64"/>
              <a:gd name="T2" fmla="*/ 2147483647 w 18"/>
              <a:gd name="T3" fmla="*/ 2147483647 h 64"/>
              <a:gd name="T4" fmla="*/ 2147483647 w 18"/>
              <a:gd name="T5" fmla="*/ 2147483647 h 64"/>
              <a:gd name="T6" fmla="*/ 2147483647 w 18"/>
              <a:gd name="T7" fmla="*/ 0 h 64"/>
              <a:gd name="T8" fmla="*/ 2147483647 w 18"/>
              <a:gd name="T9" fmla="*/ 0 h 64"/>
              <a:gd name="T10" fmla="*/ 2147483647 w 18"/>
              <a:gd name="T11" fmla="*/ 2147483647 h 64"/>
              <a:gd name="T12" fmla="*/ 2147483647 w 18"/>
              <a:gd name="T13" fmla="*/ 2147483647 h 64"/>
              <a:gd name="T14" fmla="*/ 0 w 18"/>
              <a:gd name="T15" fmla="*/ 2147483647 h 64"/>
              <a:gd name="T16" fmla="*/ 2147483647 w 18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4"/>
              <a:gd name="T29" fmla="*/ 18 w 18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4">
                <a:moveTo>
                  <a:pt x="13" y="0"/>
                </a:moveTo>
                <a:lnTo>
                  <a:pt x="13" y="48"/>
                </a:lnTo>
                <a:lnTo>
                  <a:pt x="5" y="48"/>
                </a:lnTo>
                <a:lnTo>
                  <a:pt x="5" y="0"/>
                </a:lnTo>
                <a:lnTo>
                  <a:pt x="13" y="0"/>
                </a:lnTo>
                <a:close/>
                <a:moveTo>
                  <a:pt x="18" y="43"/>
                </a:moveTo>
                <a:lnTo>
                  <a:pt x="9" y="64"/>
                </a:lnTo>
                <a:lnTo>
                  <a:pt x="0" y="43"/>
                </a:lnTo>
                <a:lnTo>
                  <a:pt x="18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2" name="Line 72"/>
          <p:cNvSpPr>
            <a:spLocks noChangeShapeType="1"/>
          </p:cNvSpPr>
          <p:nvPr/>
        </p:nvSpPr>
        <p:spPr bwMode="auto">
          <a:xfrm>
            <a:off x="1568450" y="3552825"/>
            <a:ext cx="809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3" name="Line 73"/>
          <p:cNvSpPr>
            <a:spLocks noChangeShapeType="1"/>
          </p:cNvSpPr>
          <p:nvPr/>
        </p:nvSpPr>
        <p:spPr bwMode="auto">
          <a:xfrm>
            <a:off x="1649413" y="3552825"/>
            <a:ext cx="0" cy="2206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4" name="Line 74"/>
          <p:cNvSpPr>
            <a:spLocks noChangeShapeType="1"/>
          </p:cNvSpPr>
          <p:nvPr/>
        </p:nvSpPr>
        <p:spPr bwMode="auto">
          <a:xfrm flipH="1">
            <a:off x="1011238" y="3773488"/>
            <a:ext cx="6381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5" name="Line 75"/>
          <p:cNvSpPr>
            <a:spLocks noChangeShapeType="1"/>
          </p:cNvSpPr>
          <p:nvPr/>
        </p:nvSpPr>
        <p:spPr bwMode="auto">
          <a:xfrm>
            <a:off x="1011238" y="3773488"/>
            <a:ext cx="0" cy="1143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26" name="Freeform 76"/>
          <p:cNvSpPr>
            <a:spLocks noEditPoints="1"/>
          </p:cNvSpPr>
          <p:nvPr/>
        </p:nvSpPr>
        <p:spPr bwMode="auto">
          <a:xfrm>
            <a:off x="1011238" y="3865563"/>
            <a:ext cx="165100" cy="44450"/>
          </a:xfrm>
          <a:custGeom>
            <a:avLst/>
            <a:gdLst>
              <a:gd name="T0" fmla="*/ 0 w 78"/>
              <a:gd name="T1" fmla="*/ 2147483647 h 21"/>
              <a:gd name="T2" fmla="*/ 2147483647 w 78"/>
              <a:gd name="T3" fmla="*/ 2147483647 h 21"/>
              <a:gd name="T4" fmla="*/ 2147483647 w 78"/>
              <a:gd name="T5" fmla="*/ 2147483647 h 21"/>
              <a:gd name="T6" fmla="*/ 0 w 78"/>
              <a:gd name="T7" fmla="*/ 2147483647 h 21"/>
              <a:gd name="T8" fmla="*/ 0 w 78"/>
              <a:gd name="T9" fmla="*/ 2147483647 h 21"/>
              <a:gd name="T10" fmla="*/ 2147483647 w 78"/>
              <a:gd name="T11" fmla="*/ 0 h 21"/>
              <a:gd name="T12" fmla="*/ 2147483647 w 78"/>
              <a:gd name="T13" fmla="*/ 2147483647 h 21"/>
              <a:gd name="T14" fmla="*/ 2147483647 w 78"/>
              <a:gd name="T15" fmla="*/ 2147483647 h 21"/>
              <a:gd name="T16" fmla="*/ 2147483647 w 78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21"/>
              <a:gd name="T29" fmla="*/ 78 w 78"/>
              <a:gd name="T30" fmla="*/ 21 h 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21">
                <a:moveTo>
                  <a:pt x="0" y="5"/>
                </a:moveTo>
                <a:lnTo>
                  <a:pt x="64" y="5"/>
                </a:lnTo>
                <a:lnTo>
                  <a:pt x="64" y="16"/>
                </a:lnTo>
                <a:lnTo>
                  <a:pt x="0" y="16"/>
                </a:lnTo>
                <a:lnTo>
                  <a:pt x="0" y="5"/>
                </a:lnTo>
                <a:close/>
                <a:moveTo>
                  <a:pt x="60" y="0"/>
                </a:moveTo>
                <a:lnTo>
                  <a:pt x="78" y="11"/>
                </a:lnTo>
                <a:lnTo>
                  <a:pt x="60" y="21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14" name="Group 77"/>
          <p:cNvGrpSpPr>
            <a:grpSpLocks/>
          </p:cNvGrpSpPr>
          <p:nvPr/>
        </p:nvGrpSpPr>
        <p:grpSpPr bwMode="auto">
          <a:xfrm>
            <a:off x="830263" y="3944938"/>
            <a:ext cx="106362" cy="60325"/>
            <a:chOff x="3760" y="2480"/>
            <a:chExt cx="50" cy="28"/>
          </a:xfrm>
        </p:grpSpPr>
        <p:sp>
          <p:nvSpPr>
            <p:cNvPr id="6553" name="Freeform 78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4" name="Freeform 79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1515" name="Group 80"/>
          <p:cNvGrpSpPr>
            <a:grpSpLocks/>
          </p:cNvGrpSpPr>
          <p:nvPr/>
        </p:nvGrpSpPr>
        <p:grpSpPr bwMode="auto">
          <a:xfrm>
            <a:off x="835025" y="3524250"/>
            <a:ext cx="106363" cy="58738"/>
            <a:chOff x="3762" y="2281"/>
            <a:chExt cx="50" cy="28"/>
          </a:xfrm>
        </p:grpSpPr>
        <p:sp>
          <p:nvSpPr>
            <p:cNvPr id="6551" name="Freeform 81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2" name="Freeform 82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1516" name="Group 83"/>
          <p:cNvGrpSpPr>
            <a:grpSpLocks/>
          </p:cNvGrpSpPr>
          <p:nvPr/>
        </p:nvGrpSpPr>
        <p:grpSpPr bwMode="auto">
          <a:xfrm>
            <a:off x="795338" y="3133725"/>
            <a:ext cx="133350" cy="58738"/>
            <a:chOff x="3743" y="2097"/>
            <a:chExt cx="63" cy="28"/>
          </a:xfrm>
        </p:grpSpPr>
        <p:grpSp>
          <p:nvGrpSpPr>
            <p:cNvPr id="1841517" name="Group 84"/>
            <p:cNvGrpSpPr>
              <a:grpSpLocks/>
            </p:cNvGrpSpPr>
            <p:nvPr/>
          </p:nvGrpSpPr>
          <p:grpSpPr bwMode="auto">
            <a:xfrm>
              <a:off x="3756" y="2097"/>
              <a:ext cx="50" cy="28"/>
              <a:chOff x="3756" y="2097"/>
              <a:chExt cx="50" cy="28"/>
            </a:xfrm>
          </p:grpSpPr>
          <p:sp>
            <p:nvSpPr>
              <p:cNvPr id="6549" name="Freeform 85"/>
              <p:cNvSpPr>
                <a:spLocks/>
              </p:cNvSpPr>
              <p:nvPr/>
            </p:nvSpPr>
            <p:spPr bwMode="auto">
              <a:xfrm>
                <a:off x="3756" y="2097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0" name="Freeform 86"/>
              <p:cNvSpPr>
                <a:spLocks/>
              </p:cNvSpPr>
              <p:nvPr/>
            </p:nvSpPr>
            <p:spPr bwMode="auto">
              <a:xfrm>
                <a:off x="3756" y="2097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47" name="Rectangle 87"/>
            <p:cNvSpPr>
              <a:spLocks noChangeArrowheads="1"/>
            </p:cNvSpPr>
            <p:nvPr/>
          </p:nvSpPr>
          <p:spPr bwMode="auto">
            <a:xfrm>
              <a:off x="3743" y="2097"/>
              <a:ext cx="27" cy="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48" name="Line 88"/>
            <p:cNvSpPr>
              <a:spLocks noChangeShapeType="1"/>
            </p:cNvSpPr>
            <p:nvPr/>
          </p:nvSpPr>
          <p:spPr bwMode="auto">
            <a:xfrm>
              <a:off x="3770" y="2097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1518" name="Group 89"/>
          <p:cNvGrpSpPr>
            <a:grpSpLocks/>
          </p:cNvGrpSpPr>
          <p:nvPr/>
        </p:nvGrpSpPr>
        <p:grpSpPr bwMode="auto">
          <a:xfrm>
            <a:off x="827088" y="2514600"/>
            <a:ext cx="136525" cy="58738"/>
            <a:chOff x="3758" y="1805"/>
            <a:chExt cx="65" cy="28"/>
          </a:xfrm>
        </p:grpSpPr>
        <p:grpSp>
          <p:nvGrpSpPr>
            <p:cNvPr id="1841519" name="Group 90"/>
            <p:cNvGrpSpPr>
              <a:grpSpLocks/>
            </p:cNvGrpSpPr>
            <p:nvPr/>
          </p:nvGrpSpPr>
          <p:grpSpPr bwMode="auto">
            <a:xfrm>
              <a:off x="3758" y="1805"/>
              <a:ext cx="50" cy="28"/>
              <a:chOff x="3758" y="1805"/>
              <a:chExt cx="50" cy="28"/>
            </a:xfrm>
          </p:grpSpPr>
          <p:sp>
            <p:nvSpPr>
              <p:cNvPr id="6544" name="Freeform 91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5" name="Freeform 92"/>
              <p:cNvSpPr>
                <a:spLocks/>
              </p:cNvSpPr>
              <p:nvPr/>
            </p:nvSpPr>
            <p:spPr bwMode="auto">
              <a:xfrm>
                <a:off x="3758" y="1805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42" name="Rectangle 93"/>
            <p:cNvSpPr>
              <a:spLocks noChangeArrowheads="1"/>
            </p:cNvSpPr>
            <p:nvPr/>
          </p:nvSpPr>
          <p:spPr bwMode="auto">
            <a:xfrm>
              <a:off x="3796" y="1805"/>
              <a:ext cx="27" cy="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43" name="Line 94"/>
            <p:cNvSpPr>
              <a:spLocks noChangeShapeType="1"/>
            </p:cNvSpPr>
            <p:nvPr/>
          </p:nvSpPr>
          <p:spPr bwMode="auto">
            <a:xfrm>
              <a:off x="3794" y="1805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1" name="Line 95"/>
          <p:cNvSpPr>
            <a:spLocks noChangeShapeType="1"/>
          </p:cNvSpPr>
          <p:nvPr/>
        </p:nvSpPr>
        <p:spPr bwMode="auto">
          <a:xfrm flipH="1">
            <a:off x="906463" y="2544763"/>
            <a:ext cx="2444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20" name="Group 96"/>
          <p:cNvGrpSpPr>
            <a:grpSpLocks/>
          </p:cNvGrpSpPr>
          <p:nvPr/>
        </p:nvGrpSpPr>
        <p:grpSpPr bwMode="auto">
          <a:xfrm>
            <a:off x="830263" y="4378325"/>
            <a:ext cx="139700" cy="58738"/>
            <a:chOff x="3760" y="2684"/>
            <a:chExt cx="66" cy="28"/>
          </a:xfrm>
        </p:grpSpPr>
        <p:grpSp>
          <p:nvGrpSpPr>
            <p:cNvPr id="1841521" name="Group 97"/>
            <p:cNvGrpSpPr>
              <a:grpSpLocks/>
            </p:cNvGrpSpPr>
            <p:nvPr/>
          </p:nvGrpSpPr>
          <p:grpSpPr bwMode="auto">
            <a:xfrm>
              <a:off x="3760" y="2684"/>
              <a:ext cx="50" cy="28"/>
              <a:chOff x="3760" y="2684"/>
              <a:chExt cx="50" cy="28"/>
            </a:xfrm>
          </p:grpSpPr>
          <p:sp>
            <p:nvSpPr>
              <p:cNvPr id="6539" name="Freeform 98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A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0" name="Freeform 99"/>
              <p:cNvSpPr>
                <a:spLocks/>
              </p:cNvSpPr>
              <p:nvPr/>
            </p:nvSpPr>
            <p:spPr bwMode="auto">
              <a:xfrm>
                <a:off x="3760" y="2684"/>
                <a:ext cx="50" cy="28"/>
              </a:xfrm>
              <a:custGeom>
                <a:avLst/>
                <a:gdLst>
                  <a:gd name="T0" fmla="*/ 13 w 50"/>
                  <a:gd name="T1" fmla="*/ 0 h 28"/>
                  <a:gd name="T2" fmla="*/ 0 w 50"/>
                  <a:gd name="T3" fmla="*/ 14 h 28"/>
                  <a:gd name="T4" fmla="*/ 13 w 50"/>
                  <a:gd name="T5" fmla="*/ 28 h 28"/>
                  <a:gd name="T6" fmla="*/ 38 w 50"/>
                  <a:gd name="T7" fmla="*/ 28 h 28"/>
                  <a:gd name="T8" fmla="*/ 50 w 50"/>
                  <a:gd name="T9" fmla="*/ 14 h 28"/>
                  <a:gd name="T10" fmla="*/ 38 w 50"/>
                  <a:gd name="T11" fmla="*/ 0 h 28"/>
                  <a:gd name="T12" fmla="*/ 13 w 50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28"/>
                  <a:gd name="T23" fmla="*/ 50 w 5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28">
                    <a:moveTo>
                      <a:pt x="13" y="0"/>
                    </a:moveTo>
                    <a:lnTo>
                      <a:pt x="0" y="14"/>
                    </a:lnTo>
                    <a:lnTo>
                      <a:pt x="13" y="28"/>
                    </a:lnTo>
                    <a:lnTo>
                      <a:pt x="38" y="28"/>
                    </a:lnTo>
                    <a:lnTo>
                      <a:pt x="50" y="14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537" name="Rectangle 100"/>
            <p:cNvSpPr>
              <a:spLocks noChangeArrowheads="1"/>
            </p:cNvSpPr>
            <p:nvPr/>
          </p:nvSpPr>
          <p:spPr bwMode="auto">
            <a:xfrm>
              <a:off x="3798" y="2684"/>
              <a:ext cx="28" cy="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8" name="Line 101"/>
            <p:cNvSpPr>
              <a:spLocks noChangeShapeType="1"/>
            </p:cNvSpPr>
            <p:nvPr/>
          </p:nvSpPr>
          <p:spPr bwMode="auto">
            <a:xfrm>
              <a:off x="3797" y="2684"/>
              <a:ext cx="0" cy="28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3" name="Line 102"/>
          <p:cNvSpPr>
            <a:spLocks noChangeShapeType="1"/>
          </p:cNvSpPr>
          <p:nvPr/>
        </p:nvSpPr>
        <p:spPr bwMode="auto">
          <a:xfrm flipH="1">
            <a:off x="884238" y="4406900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4" name="Freeform 103"/>
          <p:cNvSpPr>
            <a:spLocks noEditPoints="1"/>
          </p:cNvSpPr>
          <p:nvPr/>
        </p:nvSpPr>
        <p:spPr bwMode="auto">
          <a:xfrm>
            <a:off x="1568450" y="2509838"/>
            <a:ext cx="246063" cy="68262"/>
          </a:xfrm>
          <a:custGeom>
            <a:avLst/>
            <a:gdLst>
              <a:gd name="T0" fmla="*/ 2147483647 w 116"/>
              <a:gd name="T1" fmla="*/ 2147483647 h 32"/>
              <a:gd name="T2" fmla="*/ 2147483647 w 116"/>
              <a:gd name="T3" fmla="*/ 2147483647 h 32"/>
              <a:gd name="T4" fmla="*/ 2147483647 w 116"/>
              <a:gd name="T5" fmla="*/ 2147483647 h 32"/>
              <a:gd name="T6" fmla="*/ 2147483647 w 116"/>
              <a:gd name="T7" fmla="*/ 2147483647 h 32"/>
              <a:gd name="T8" fmla="*/ 2147483647 w 116"/>
              <a:gd name="T9" fmla="*/ 2147483647 h 32"/>
              <a:gd name="T10" fmla="*/ 2147483647 w 116"/>
              <a:gd name="T11" fmla="*/ 2147483647 h 32"/>
              <a:gd name="T12" fmla="*/ 0 w 116"/>
              <a:gd name="T13" fmla="*/ 2147483647 h 32"/>
              <a:gd name="T14" fmla="*/ 2147483647 w 116"/>
              <a:gd name="T15" fmla="*/ 0 h 32"/>
              <a:gd name="T16" fmla="*/ 2147483647 w 116"/>
              <a:gd name="T17" fmla="*/ 2147483647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2"/>
              <a:gd name="T29" fmla="*/ 116 w 116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2">
                <a:moveTo>
                  <a:pt x="116" y="22"/>
                </a:moveTo>
                <a:lnTo>
                  <a:pt x="22" y="22"/>
                </a:lnTo>
                <a:lnTo>
                  <a:pt x="22" y="11"/>
                </a:lnTo>
                <a:lnTo>
                  <a:pt x="116" y="11"/>
                </a:lnTo>
                <a:lnTo>
                  <a:pt x="116" y="22"/>
                </a:lnTo>
                <a:close/>
                <a:moveTo>
                  <a:pt x="26" y="32"/>
                </a:moveTo>
                <a:lnTo>
                  <a:pt x="0" y="16"/>
                </a:lnTo>
                <a:lnTo>
                  <a:pt x="26" y="0"/>
                </a:lnTo>
                <a:lnTo>
                  <a:pt x="2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5" name="Line 104"/>
          <p:cNvSpPr>
            <a:spLocks noChangeShapeType="1"/>
          </p:cNvSpPr>
          <p:nvPr/>
        </p:nvSpPr>
        <p:spPr bwMode="auto">
          <a:xfrm>
            <a:off x="2636838" y="2800350"/>
            <a:ext cx="134937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36" name="Line 105"/>
          <p:cNvSpPr>
            <a:spLocks noChangeShapeType="1"/>
          </p:cNvSpPr>
          <p:nvPr/>
        </p:nvSpPr>
        <p:spPr bwMode="auto">
          <a:xfrm>
            <a:off x="2647950" y="2301875"/>
            <a:ext cx="1238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22" name="Group 107"/>
          <p:cNvGrpSpPr>
            <a:grpSpLocks/>
          </p:cNvGrpSpPr>
          <p:nvPr/>
        </p:nvGrpSpPr>
        <p:grpSpPr bwMode="auto">
          <a:xfrm>
            <a:off x="230188" y="1884363"/>
            <a:ext cx="358775" cy="2554287"/>
            <a:chOff x="3477" y="1508"/>
            <a:chExt cx="169" cy="1205"/>
          </a:xfrm>
        </p:grpSpPr>
        <p:sp>
          <p:nvSpPr>
            <p:cNvPr id="6515" name="Rectangle 108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16" name="Picture 1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17" name="Rectangle 110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8" name="Rectangle 111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9" name="Freeform 112"/>
            <p:cNvSpPr>
              <a:spLocks/>
            </p:cNvSpPr>
            <p:nvPr/>
          </p:nvSpPr>
          <p:spPr bwMode="auto">
            <a:xfrm>
              <a:off x="3477" y="1508"/>
              <a:ext cx="169" cy="15"/>
            </a:xfrm>
            <a:custGeom>
              <a:avLst/>
              <a:gdLst>
                <a:gd name="T0" fmla="*/ 0 w 169"/>
                <a:gd name="T1" fmla="*/ 0 h 15"/>
                <a:gd name="T2" fmla="*/ 12 w 169"/>
                <a:gd name="T3" fmla="*/ 15 h 15"/>
                <a:gd name="T4" fmla="*/ 156 w 169"/>
                <a:gd name="T5" fmla="*/ 15 h 15"/>
                <a:gd name="T6" fmla="*/ 169 w 169"/>
                <a:gd name="T7" fmla="*/ 0 h 15"/>
                <a:gd name="T8" fmla="*/ 0 w 16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0"/>
                  </a:moveTo>
                  <a:lnTo>
                    <a:pt x="12" y="15"/>
                  </a:lnTo>
                  <a:lnTo>
                    <a:pt x="156" y="15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0" name="Rectangle 113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1" name="Rectangle 114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2" name="Freeform 115"/>
            <p:cNvSpPr>
              <a:spLocks/>
            </p:cNvSpPr>
            <p:nvPr/>
          </p:nvSpPr>
          <p:spPr bwMode="auto">
            <a:xfrm>
              <a:off x="3477" y="1508"/>
              <a:ext cx="12" cy="1204"/>
            </a:xfrm>
            <a:custGeom>
              <a:avLst/>
              <a:gdLst>
                <a:gd name="T0" fmla="*/ 0 w 12"/>
                <a:gd name="T1" fmla="*/ 0 h 1204"/>
                <a:gd name="T2" fmla="*/ 0 w 12"/>
                <a:gd name="T3" fmla="*/ 1204 h 1204"/>
                <a:gd name="T4" fmla="*/ 12 w 12"/>
                <a:gd name="T5" fmla="*/ 1189 h 1204"/>
                <a:gd name="T6" fmla="*/ 12 w 12"/>
                <a:gd name="T7" fmla="*/ 15 h 1204"/>
                <a:gd name="T8" fmla="*/ 0 w 12"/>
                <a:gd name="T9" fmla="*/ 0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04"/>
                <a:gd name="T17" fmla="*/ 12 w 1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04">
                  <a:moveTo>
                    <a:pt x="0" y="0"/>
                  </a:moveTo>
                  <a:lnTo>
                    <a:pt x="0" y="1204"/>
                  </a:lnTo>
                  <a:lnTo>
                    <a:pt x="12" y="1189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3" name="Rectangle 116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4" name="Rectangle 117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5" name="Freeform 118"/>
            <p:cNvSpPr>
              <a:spLocks/>
            </p:cNvSpPr>
            <p:nvPr/>
          </p:nvSpPr>
          <p:spPr bwMode="auto">
            <a:xfrm>
              <a:off x="3477" y="2697"/>
              <a:ext cx="169" cy="15"/>
            </a:xfrm>
            <a:custGeom>
              <a:avLst/>
              <a:gdLst>
                <a:gd name="T0" fmla="*/ 0 w 169"/>
                <a:gd name="T1" fmla="*/ 15 h 15"/>
                <a:gd name="T2" fmla="*/ 169 w 169"/>
                <a:gd name="T3" fmla="*/ 15 h 15"/>
                <a:gd name="T4" fmla="*/ 156 w 169"/>
                <a:gd name="T5" fmla="*/ 0 h 15"/>
                <a:gd name="T6" fmla="*/ 12 w 169"/>
                <a:gd name="T7" fmla="*/ 0 h 15"/>
                <a:gd name="T8" fmla="*/ 0 w 169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15"/>
                  </a:moveTo>
                  <a:lnTo>
                    <a:pt x="169" y="15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6" name="Rectangle 119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7" name="Rectangle 120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28" name="Freeform 121"/>
            <p:cNvSpPr>
              <a:spLocks/>
            </p:cNvSpPr>
            <p:nvPr/>
          </p:nvSpPr>
          <p:spPr bwMode="auto">
            <a:xfrm>
              <a:off x="3633" y="1508"/>
              <a:ext cx="13" cy="1204"/>
            </a:xfrm>
            <a:custGeom>
              <a:avLst/>
              <a:gdLst>
                <a:gd name="T0" fmla="*/ 13 w 13"/>
                <a:gd name="T1" fmla="*/ 1204 h 1204"/>
                <a:gd name="T2" fmla="*/ 13 w 13"/>
                <a:gd name="T3" fmla="*/ 0 h 1204"/>
                <a:gd name="T4" fmla="*/ 0 w 13"/>
                <a:gd name="T5" fmla="*/ 15 h 1204"/>
                <a:gd name="T6" fmla="*/ 0 w 13"/>
                <a:gd name="T7" fmla="*/ 1189 h 1204"/>
                <a:gd name="T8" fmla="*/ 13 w 13"/>
                <a:gd name="T9" fmla="*/ 1204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04"/>
                <a:gd name="T17" fmla="*/ 13 w 13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04">
                  <a:moveTo>
                    <a:pt x="13" y="1204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0" y="1189"/>
                  </a:lnTo>
                  <a:lnTo>
                    <a:pt x="13" y="1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9" name="Rectangle 122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0" name="Rectangle 123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1" name="Rectangle 124"/>
            <p:cNvSpPr>
              <a:spLocks noChangeArrowheads="1"/>
            </p:cNvSpPr>
            <p:nvPr/>
          </p:nvSpPr>
          <p:spPr bwMode="auto">
            <a:xfrm>
              <a:off x="3489" y="1523"/>
              <a:ext cx="144" cy="11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32" name="Line 125"/>
            <p:cNvSpPr>
              <a:spLocks noChangeShapeType="1"/>
            </p:cNvSpPr>
            <p:nvPr/>
          </p:nvSpPr>
          <p:spPr bwMode="auto">
            <a:xfrm>
              <a:off x="3477" y="1508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3" name="Line 126"/>
            <p:cNvSpPr>
              <a:spLocks noChangeShapeType="1"/>
            </p:cNvSpPr>
            <p:nvPr/>
          </p:nvSpPr>
          <p:spPr bwMode="auto">
            <a:xfrm flipV="1">
              <a:off x="3477" y="2697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4" name="Line 127"/>
            <p:cNvSpPr>
              <a:spLocks noChangeShapeType="1"/>
            </p:cNvSpPr>
            <p:nvPr/>
          </p:nvSpPr>
          <p:spPr bwMode="auto">
            <a:xfrm flipH="1" flipV="1">
              <a:off x="3633" y="2697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5" name="Line 128"/>
            <p:cNvSpPr>
              <a:spLocks noChangeShapeType="1"/>
            </p:cNvSpPr>
            <p:nvPr/>
          </p:nvSpPr>
          <p:spPr bwMode="auto">
            <a:xfrm flipH="1">
              <a:off x="3633" y="1508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38" name="Rectangle 129"/>
          <p:cNvSpPr>
            <a:spLocks noChangeArrowheads="1"/>
          </p:cNvSpPr>
          <p:nvPr/>
        </p:nvSpPr>
        <p:spPr bwMode="auto">
          <a:xfrm>
            <a:off x="2346325" y="3201988"/>
            <a:ext cx="8270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cs typeface="Arial" charset="0"/>
              </a:rPr>
              <a:t>Altmemphy</a:t>
            </a:r>
            <a:endParaRPr lang="en-US" sz="2000" dirty="0">
              <a:cs typeface="Arial" charset="0"/>
            </a:endParaRPr>
          </a:p>
        </p:txBody>
      </p:sp>
      <p:grpSp>
        <p:nvGrpSpPr>
          <p:cNvPr id="1841523" name="Group 130"/>
          <p:cNvGrpSpPr>
            <a:grpSpLocks/>
          </p:cNvGrpSpPr>
          <p:nvPr/>
        </p:nvGrpSpPr>
        <p:grpSpPr bwMode="auto">
          <a:xfrm>
            <a:off x="603250" y="2879725"/>
            <a:ext cx="192088" cy="238125"/>
            <a:chOff x="3653" y="1977"/>
            <a:chExt cx="90" cy="113"/>
          </a:xfrm>
        </p:grpSpPr>
        <p:sp>
          <p:nvSpPr>
            <p:cNvPr id="6511" name="Rectangle 131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2" name="Freeform 132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3" name="Rectangle 133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4" name="Freeform 134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40" name="Rectangle 135"/>
          <p:cNvSpPr>
            <a:spLocks noChangeArrowheads="1"/>
          </p:cNvSpPr>
          <p:nvPr/>
        </p:nvSpPr>
        <p:spPr bwMode="auto">
          <a:xfrm rot="-5400000">
            <a:off x="190501" y="2979737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Memory</a:t>
            </a:r>
            <a:endParaRPr lang="en-US" sz="2000" dirty="0">
              <a:cs typeface="Arial" charset="0"/>
            </a:endParaRPr>
          </a:p>
        </p:txBody>
      </p:sp>
      <p:sp>
        <p:nvSpPr>
          <p:cNvPr id="6341" name="Rectangle 138"/>
          <p:cNvSpPr>
            <a:spLocks noChangeArrowheads="1"/>
          </p:cNvSpPr>
          <p:nvPr/>
        </p:nvSpPr>
        <p:spPr bwMode="auto">
          <a:xfrm>
            <a:off x="3308350" y="1495425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Stratix III</a:t>
            </a:r>
            <a:endParaRPr lang="en-US" sz="2000" dirty="0">
              <a:cs typeface="Arial" charset="0"/>
            </a:endParaRPr>
          </a:p>
        </p:txBody>
      </p:sp>
      <p:sp>
        <p:nvSpPr>
          <p:cNvPr id="6342" name="Rectangle 140"/>
          <p:cNvSpPr>
            <a:spLocks noChangeArrowheads="1"/>
          </p:cNvSpPr>
          <p:nvPr/>
        </p:nvSpPr>
        <p:spPr bwMode="auto">
          <a:xfrm>
            <a:off x="795338" y="1295400"/>
            <a:ext cx="3470275" cy="3700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pic>
        <p:nvPicPr>
          <p:cNvPr id="6343" name="Picture 1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38" y="1295400"/>
            <a:ext cx="3471862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4" name="Rectangle 142"/>
          <p:cNvSpPr>
            <a:spLocks noChangeArrowheads="1"/>
          </p:cNvSpPr>
          <p:nvPr/>
        </p:nvSpPr>
        <p:spPr bwMode="auto">
          <a:xfrm>
            <a:off x="795338" y="1295400"/>
            <a:ext cx="3470275" cy="3700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5" name="Rectangle 143"/>
          <p:cNvSpPr>
            <a:spLocks noChangeArrowheads="1"/>
          </p:cNvSpPr>
          <p:nvPr/>
        </p:nvSpPr>
        <p:spPr bwMode="auto">
          <a:xfrm>
            <a:off x="795338" y="1295400"/>
            <a:ext cx="3471862" cy="8413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6" name="Freeform 144"/>
          <p:cNvSpPr>
            <a:spLocks/>
          </p:cNvSpPr>
          <p:nvPr/>
        </p:nvSpPr>
        <p:spPr bwMode="auto">
          <a:xfrm>
            <a:off x="795338" y="1295400"/>
            <a:ext cx="3471862" cy="84138"/>
          </a:xfrm>
          <a:custGeom>
            <a:avLst/>
            <a:gdLst>
              <a:gd name="T0" fmla="*/ 0 w 1742"/>
              <a:gd name="T1" fmla="*/ 0 h 40"/>
              <a:gd name="T2" fmla="*/ 2147483647 w 1742"/>
              <a:gd name="T3" fmla="*/ 2147483647 h 40"/>
              <a:gd name="T4" fmla="*/ 2147483647 w 1742"/>
              <a:gd name="T5" fmla="*/ 2147483647 h 40"/>
              <a:gd name="T6" fmla="*/ 2147483647 w 1742"/>
              <a:gd name="T7" fmla="*/ 0 h 40"/>
              <a:gd name="T8" fmla="*/ 0 w 1742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2"/>
              <a:gd name="T16" fmla="*/ 0 h 40"/>
              <a:gd name="T17" fmla="*/ 1742 w 174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2" h="40">
                <a:moveTo>
                  <a:pt x="0" y="0"/>
                </a:moveTo>
                <a:lnTo>
                  <a:pt x="33" y="40"/>
                </a:lnTo>
                <a:lnTo>
                  <a:pt x="1709" y="40"/>
                </a:lnTo>
                <a:lnTo>
                  <a:pt x="1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47" name="Rectangle 145"/>
          <p:cNvSpPr>
            <a:spLocks noChangeArrowheads="1"/>
          </p:cNvSpPr>
          <p:nvPr/>
        </p:nvSpPr>
        <p:spPr bwMode="auto">
          <a:xfrm>
            <a:off x="795338" y="1295400"/>
            <a:ext cx="3471862" cy="8413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8" name="Rectangle 146"/>
          <p:cNvSpPr>
            <a:spLocks noChangeArrowheads="1"/>
          </p:cNvSpPr>
          <p:nvPr/>
        </p:nvSpPr>
        <p:spPr bwMode="auto">
          <a:xfrm>
            <a:off x="795338" y="1295400"/>
            <a:ext cx="65087" cy="3700463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49" name="Freeform 147"/>
          <p:cNvSpPr>
            <a:spLocks/>
          </p:cNvSpPr>
          <p:nvPr/>
        </p:nvSpPr>
        <p:spPr bwMode="auto">
          <a:xfrm>
            <a:off x="795338" y="1295400"/>
            <a:ext cx="65087" cy="3700463"/>
          </a:xfrm>
          <a:custGeom>
            <a:avLst/>
            <a:gdLst>
              <a:gd name="T0" fmla="*/ 0 w 33"/>
              <a:gd name="T1" fmla="*/ 0 h 1744"/>
              <a:gd name="T2" fmla="*/ 0 w 33"/>
              <a:gd name="T3" fmla="*/ 2147483647 h 1744"/>
              <a:gd name="T4" fmla="*/ 2147483647 w 33"/>
              <a:gd name="T5" fmla="*/ 2147483647 h 1744"/>
              <a:gd name="T6" fmla="*/ 2147483647 w 33"/>
              <a:gd name="T7" fmla="*/ 2147483647 h 1744"/>
              <a:gd name="T8" fmla="*/ 0 w 33"/>
              <a:gd name="T9" fmla="*/ 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744"/>
              <a:gd name="T17" fmla="*/ 33 w 33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744">
                <a:moveTo>
                  <a:pt x="0" y="0"/>
                </a:moveTo>
                <a:lnTo>
                  <a:pt x="0" y="1744"/>
                </a:lnTo>
                <a:lnTo>
                  <a:pt x="33" y="1705"/>
                </a:lnTo>
                <a:lnTo>
                  <a:pt x="33" y="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0" name="Rectangle 148"/>
          <p:cNvSpPr>
            <a:spLocks noChangeArrowheads="1"/>
          </p:cNvSpPr>
          <p:nvPr/>
        </p:nvSpPr>
        <p:spPr bwMode="auto">
          <a:xfrm>
            <a:off x="795338" y="1295400"/>
            <a:ext cx="65087" cy="3700463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1" name="Rectangle 149"/>
          <p:cNvSpPr>
            <a:spLocks noChangeArrowheads="1"/>
          </p:cNvSpPr>
          <p:nvPr/>
        </p:nvSpPr>
        <p:spPr bwMode="auto">
          <a:xfrm>
            <a:off x="795338" y="4913313"/>
            <a:ext cx="3471862" cy="8413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2" name="Freeform 150"/>
          <p:cNvSpPr>
            <a:spLocks/>
          </p:cNvSpPr>
          <p:nvPr/>
        </p:nvSpPr>
        <p:spPr bwMode="auto">
          <a:xfrm>
            <a:off x="795338" y="4913313"/>
            <a:ext cx="3471862" cy="82550"/>
          </a:xfrm>
          <a:custGeom>
            <a:avLst/>
            <a:gdLst>
              <a:gd name="T0" fmla="*/ 0 w 1742"/>
              <a:gd name="T1" fmla="*/ 2147483647 h 39"/>
              <a:gd name="T2" fmla="*/ 2147483647 w 1742"/>
              <a:gd name="T3" fmla="*/ 2147483647 h 39"/>
              <a:gd name="T4" fmla="*/ 2147483647 w 1742"/>
              <a:gd name="T5" fmla="*/ 0 h 39"/>
              <a:gd name="T6" fmla="*/ 2147483647 w 1742"/>
              <a:gd name="T7" fmla="*/ 0 h 39"/>
              <a:gd name="T8" fmla="*/ 0 w 1742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2"/>
              <a:gd name="T16" fmla="*/ 0 h 39"/>
              <a:gd name="T17" fmla="*/ 1742 w 1742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2" h="39">
                <a:moveTo>
                  <a:pt x="0" y="39"/>
                </a:moveTo>
                <a:lnTo>
                  <a:pt x="1742" y="39"/>
                </a:lnTo>
                <a:lnTo>
                  <a:pt x="1709" y="0"/>
                </a:lnTo>
                <a:lnTo>
                  <a:pt x="33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3" name="Rectangle 151"/>
          <p:cNvSpPr>
            <a:spLocks noChangeArrowheads="1"/>
          </p:cNvSpPr>
          <p:nvPr/>
        </p:nvSpPr>
        <p:spPr bwMode="auto">
          <a:xfrm>
            <a:off x="795338" y="4913313"/>
            <a:ext cx="3471862" cy="8413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4" name="Rectangle 152"/>
          <p:cNvSpPr>
            <a:spLocks noChangeArrowheads="1"/>
          </p:cNvSpPr>
          <p:nvPr/>
        </p:nvSpPr>
        <p:spPr bwMode="auto">
          <a:xfrm>
            <a:off x="4202113" y="1295400"/>
            <a:ext cx="65087" cy="3700463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5" name="Freeform 153"/>
          <p:cNvSpPr>
            <a:spLocks/>
          </p:cNvSpPr>
          <p:nvPr/>
        </p:nvSpPr>
        <p:spPr bwMode="auto">
          <a:xfrm>
            <a:off x="4202113" y="1295400"/>
            <a:ext cx="65087" cy="3700463"/>
          </a:xfrm>
          <a:custGeom>
            <a:avLst/>
            <a:gdLst>
              <a:gd name="T0" fmla="*/ 2147483647 w 33"/>
              <a:gd name="T1" fmla="*/ 2147483647 h 1744"/>
              <a:gd name="T2" fmla="*/ 2147483647 w 33"/>
              <a:gd name="T3" fmla="*/ 0 h 1744"/>
              <a:gd name="T4" fmla="*/ 0 w 33"/>
              <a:gd name="T5" fmla="*/ 2147483647 h 1744"/>
              <a:gd name="T6" fmla="*/ 0 w 33"/>
              <a:gd name="T7" fmla="*/ 2147483647 h 1744"/>
              <a:gd name="T8" fmla="*/ 2147483647 w 33"/>
              <a:gd name="T9" fmla="*/ 2147483647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744"/>
              <a:gd name="T17" fmla="*/ 33 w 33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744">
                <a:moveTo>
                  <a:pt x="33" y="1744"/>
                </a:moveTo>
                <a:lnTo>
                  <a:pt x="33" y="0"/>
                </a:lnTo>
                <a:lnTo>
                  <a:pt x="0" y="40"/>
                </a:lnTo>
                <a:lnTo>
                  <a:pt x="0" y="1705"/>
                </a:lnTo>
                <a:lnTo>
                  <a:pt x="33" y="17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56" name="Rectangle 154"/>
          <p:cNvSpPr>
            <a:spLocks noChangeArrowheads="1"/>
          </p:cNvSpPr>
          <p:nvPr/>
        </p:nvSpPr>
        <p:spPr bwMode="auto">
          <a:xfrm>
            <a:off x="4202113" y="1295400"/>
            <a:ext cx="65087" cy="3700463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7" name="Rectangle 155"/>
          <p:cNvSpPr>
            <a:spLocks noChangeArrowheads="1"/>
          </p:cNvSpPr>
          <p:nvPr/>
        </p:nvSpPr>
        <p:spPr bwMode="auto">
          <a:xfrm>
            <a:off x="795338" y="1295400"/>
            <a:ext cx="3471862" cy="37004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8" name="Rectangle 156"/>
          <p:cNvSpPr>
            <a:spLocks noChangeArrowheads="1"/>
          </p:cNvSpPr>
          <p:nvPr/>
        </p:nvSpPr>
        <p:spPr bwMode="auto">
          <a:xfrm>
            <a:off x="860425" y="1379538"/>
            <a:ext cx="3341688" cy="35337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59" name="Line 157"/>
          <p:cNvSpPr>
            <a:spLocks noChangeShapeType="1"/>
          </p:cNvSpPr>
          <p:nvPr/>
        </p:nvSpPr>
        <p:spPr bwMode="auto">
          <a:xfrm>
            <a:off x="795338" y="1295400"/>
            <a:ext cx="65087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0" name="Line 158"/>
          <p:cNvSpPr>
            <a:spLocks noChangeShapeType="1"/>
          </p:cNvSpPr>
          <p:nvPr/>
        </p:nvSpPr>
        <p:spPr bwMode="auto">
          <a:xfrm flipV="1">
            <a:off x="795338" y="4913313"/>
            <a:ext cx="65087" cy="825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1" name="Line 159"/>
          <p:cNvSpPr>
            <a:spLocks noChangeShapeType="1"/>
          </p:cNvSpPr>
          <p:nvPr/>
        </p:nvSpPr>
        <p:spPr bwMode="auto">
          <a:xfrm flipH="1" flipV="1">
            <a:off x="4202113" y="4913313"/>
            <a:ext cx="65087" cy="825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62" name="Line 160"/>
          <p:cNvSpPr>
            <a:spLocks noChangeShapeType="1"/>
          </p:cNvSpPr>
          <p:nvPr/>
        </p:nvSpPr>
        <p:spPr bwMode="auto">
          <a:xfrm flipH="1">
            <a:off x="4202113" y="1295400"/>
            <a:ext cx="65087" cy="841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24" name="Group 161"/>
          <p:cNvGrpSpPr>
            <a:grpSpLocks/>
          </p:cNvGrpSpPr>
          <p:nvPr/>
        </p:nvGrpSpPr>
        <p:grpSpPr bwMode="auto">
          <a:xfrm>
            <a:off x="884238" y="1828800"/>
            <a:ext cx="974725" cy="2879725"/>
            <a:chOff x="3785" y="1405"/>
            <a:chExt cx="460" cy="1435"/>
          </a:xfrm>
        </p:grpSpPr>
        <p:sp>
          <p:nvSpPr>
            <p:cNvPr id="6507" name="Rectangle 162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8" name="Picture 16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9" name="Rectangle 164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10" name="Rectangle 165"/>
            <p:cNvSpPr>
              <a:spLocks noChangeArrowheads="1"/>
            </p:cNvSpPr>
            <p:nvPr/>
          </p:nvSpPr>
          <p:spPr bwMode="auto">
            <a:xfrm>
              <a:off x="3785" y="1405"/>
              <a:ext cx="460" cy="1435"/>
            </a:xfrm>
            <a:prstGeom prst="rect">
              <a:avLst/>
            </a:prstGeom>
            <a:solidFill>
              <a:srgbClr val="66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grpSp>
        <p:nvGrpSpPr>
          <p:cNvPr id="1841525" name="Group 166"/>
          <p:cNvGrpSpPr>
            <a:grpSpLocks/>
          </p:cNvGrpSpPr>
          <p:nvPr/>
        </p:nvGrpSpPr>
        <p:grpSpPr bwMode="auto">
          <a:xfrm>
            <a:off x="2043113" y="1828800"/>
            <a:ext cx="1408112" cy="2846388"/>
            <a:chOff x="4332" y="1611"/>
            <a:chExt cx="664" cy="1213"/>
          </a:xfrm>
        </p:grpSpPr>
        <p:sp>
          <p:nvSpPr>
            <p:cNvPr id="6503" name="Rectangle 167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4" name="Picture 1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2" y="1612"/>
              <a:ext cx="664" cy="1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5" name="Rectangle 169"/>
            <p:cNvSpPr>
              <a:spLocks noChangeArrowheads="1"/>
            </p:cNvSpPr>
            <p:nvPr/>
          </p:nvSpPr>
          <p:spPr bwMode="auto">
            <a:xfrm>
              <a:off x="4332" y="1611"/>
              <a:ext cx="664" cy="12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06" name="Rectangle 170"/>
            <p:cNvSpPr>
              <a:spLocks noChangeArrowheads="1"/>
            </p:cNvSpPr>
            <p:nvPr/>
          </p:nvSpPr>
          <p:spPr bwMode="auto">
            <a:xfrm>
              <a:off x="4332" y="1612"/>
              <a:ext cx="664" cy="1212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65" name="Rectangle 171"/>
          <p:cNvSpPr>
            <a:spLocks noChangeArrowheads="1"/>
          </p:cNvSpPr>
          <p:nvPr/>
        </p:nvSpPr>
        <p:spPr bwMode="auto">
          <a:xfrm>
            <a:off x="2101850" y="4314825"/>
            <a:ext cx="1235075" cy="2222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66" name="Rectangle 172"/>
          <p:cNvSpPr>
            <a:spLocks noChangeArrowheads="1"/>
          </p:cNvSpPr>
          <p:nvPr/>
        </p:nvSpPr>
        <p:spPr bwMode="auto">
          <a:xfrm>
            <a:off x="2270125" y="4352925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Address/cmd Path</a:t>
            </a:r>
            <a:endParaRPr lang="en-US" sz="2000" dirty="0">
              <a:cs typeface="Arial" charset="0"/>
            </a:endParaRPr>
          </a:p>
        </p:txBody>
      </p:sp>
      <p:sp>
        <p:nvSpPr>
          <p:cNvPr id="6367" name="Rectangle 173"/>
          <p:cNvSpPr>
            <a:spLocks noChangeArrowheads="1"/>
          </p:cNvSpPr>
          <p:nvPr/>
        </p:nvSpPr>
        <p:spPr bwMode="auto">
          <a:xfrm>
            <a:off x="2101850" y="3981450"/>
            <a:ext cx="1235075" cy="2222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0" scaled="1"/>
          </a:gradFill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68" name="Rectangle 174"/>
          <p:cNvSpPr>
            <a:spLocks noChangeArrowheads="1"/>
          </p:cNvSpPr>
          <p:nvPr/>
        </p:nvSpPr>
        <p:spPr bwMode="auto">
          <a:xfrm>
            <a:off x="2455863" y="4019550"/>
            <a:ext cx="539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Read Path</a:t>
            </a:r>
            <a:endParaRPr lang="en-US" sz="2000" dirty="0">
              <a:cs typeface="Arial" charset="0"/>
            </a:endParaRPr>
          </a:p>
        </p:txBody>
      </p:sp>
      <p:sp>
        <p:nvSpPr>
          <p:cNvPr id="6369" name="Rectangle 175"/>
          <p:cNvSpPr>
            <a:spLocks noChangeArrowheads="1"/>
          </p:cNvSpPr>
          <p:nvPr/>
        </p:nvSpPr>
        <p:spPr bwMode="auto">
          <a:xfrm>
            <a:off x="2101850" y="3724275"/>
            <a:ext cx="1235075" cy="220663"/>
          </a:xfrm>
          <a:prstGeom prst="rect">
            <a:avLst/>
          </a:prstGeom>
          <a:gradFill rotWithShape="1">
            <a:gsLst>
              <a:gs pos="0">
                <a:srgbClr val="66FFFF">
                  <a:alpha val="93999"/>
                </a:srgbClr>
              </a:gs>
              <a:gs pos="100000">
                <a:srgbClr val="FFFF00">
                  <a:alpha val="89998"/>
                </a:srgbClr>
              </a:gs>
            </a:gsLst>
            <a:lin ang="0" scaled="1"/>
          </a:gradFill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0" name="Rectangle 176"/>
          <p:cNvSpPr>
            <a:spLocks noChangeArrowheads="1"/>
          </p:cNvSpPr>
          <p:nvPr/>
        </p:nvSpPr>
        <p:spPr bwMode="auto">
          <a:xfrm>
            <a:off x="2465388" y="3762375"/>
            <a:ext cx="533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Write Path</a:t>
            </a:r>
            <a:endParaRPr lang="en-US" sz="2000" dirty="0">
              <a:cs typeface="Arial" charset="0"/>
            </a:endParaRPr>
          </a:p>
        </p:txBody>
      </p:sp>
      <p:sp>
        <p:nvSpPr>
          <p:cNvPr id="6371" name="Rectangle 177"/>
          <p:cNvSpPr>
            <a:spLocks noChangeArrowheads="1"/>
          </p:cNvSpPr>
          <p:nvPr/>
        </p:nvSpPr>
        <p:spPr bwMode="auto">
          <a:xfrm>
            <a:off x="2092325" y="2006600"/>
            <a:ext cx="544513" cy="2032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2" name="Rectangle 178"/>
          <p:cNvSpPr>
            <a:spLocks noChangeArrowheads="1"/>
          </p:cNvSpPr>
          <p:nvPr/>
        </p:nvSpPr>
        <p:spPr bwMode="auto">
          <a:xfrm>
            <a:off x="2152650" y="2057400"/>
            <a:ext cx="130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Re</a:t>
            </a:r>
            <a:endParaRPr lang="en-US" sz="2000" dirty="0">
              <a:cs typeface="Arial" charset="0"/>
            </a:endParaRPr>
          </a:p>
        </p:txBody>
      </p:sp>
      <p:sp>
        <p:nvSpPr>
          <p:cNvPr id="6373" name="Rectangle 179"/>
          <p:cNvSpPr>
            <a:spLocks noChangeArrowheads="1"/>
          </p:cNvSpPr>
          <p:nvPr/>
        </p:nvSpPr>
        <p:spPr bwMode="auto">
          <a:xfrm>
            <a:off x="2286000" y="2057400"/>
            <a:ext cx="333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-</a:t>
            </a:r>
            <a:endParaRPr lang="en-US" sz="2000" dirty="0">
              <a:cs typeface="Arial" charset="0"/>
            </a:endParaRPr>
          </a:p>
        </p:txBody>
      </p:sp>
      <p:sp>
        <p:nvSpPr>
          <p:cNvPr id="6374" name="Rectangle 180"/>
          <p:cNvSpPr>
            <a:spLocks noChangeArrowheads="1"/>
          </p:cNvSpPr>
          <p:nvPr/>
        </p:nvSpPr>
        <p:spPr bwMode="auto">
          <a:xfrm>
            <a:off x="2312988" y="2057400"/>
            <a:ext cx="273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Arial" charset="0"/>
              </a:rPr>
              <a:t>config</a:t>
            </a:r>
            <a:endParaRPr lang="en-US" sz="2000" dirty="0">
              <a:cs typeface="Arial" charset="0"/>
            </a:endParaRPr>
          </a:p>
        </p:txBody>
      </p:sp>
      <p:sp>
        <p:nvSpPr>
          <p:cNvPr id="6375" name="Rectangle 181"/>
          <p:cNvSpPr>
            <a:spLocks noChangeArrowheads="1"/>
          </p:cNvSpPr>
          <p:nvPr/>
        </p:nvSpPr>
        <p:spPr bwMode="auto">
          <a:xfrm>
            <a:off x="1066800" y="1981200"/>
            <a:ext cx="692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I/O Structure</a:t>
            </a:r>
            <a:endParaRPr lang="en-US" sz="2400" b="1" dirty="0">
              <a:cs typeface="Arial" charset="0"/>
            </a:endParaRPr>
          </a:p>
        </p:txBody>
      </p:sp>
      <p:sp>
        <p:nvSpPr>
          <p:cNvPr id="6376" name="Rectangle 182"/>
          <p:cNvSpPr>
            <a:spLocks noChangeArrowheads="1"/>
          </p:cNvSpPr>
          <p:nvPr/>
        </p:nvSpPr>
        <p:spPr bwMode="auto">
          <a:xfrm>
            <a:off x="1150938" y="2452688"/>
            <a:ext cx="538162" cy="19685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77" name="Rectangle 183"/>
          <p:cNvSpPr>
            <a:spLocks noChangeArrowheads="1"/>
          </p:cNvSpPr>
          <p:nvPr/>
        </p:nvSpPr>
        <p:spPr bwMode="auto">
          <a:xfrm>
            <a:off x="1181100" y="2519363"/>
            <a:ext cx="4397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Clock Gen</a:t>
            </a:r>
            <a:endParaRPr lang="en-US" sz="2400" b="1" dirty="0">
              <a:cs typeface="Arial" charset="0"/>
            </a:endParaRPr>
          </a:p>
        </p:txBody>
      </p:sp>
      <p:sp>
        <p:nvSpPr>
          <p:cNvPr id="6378" name="Line 184"/>
          <p:cNvSpPr>
            <a:spLocks noChangeShapeType="1"/>
          </p:cNvSpPr>
          <p:nvPr/>
        </p:nvSpPr>
        <p:spPr bwMode="auto">
          <a:xfrm>
            <a:off x="1011238" y="2544763"/>
            <a:ext cx="0" cy="255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79" name="Line 185"/>
          <p:cNvSpPr>
            <a:spLocks noChangeShapeType="1"/>
          </p:cNvSpPr>
          <p:nvPr/>
        </p:nvSpPr>
        <p:spPr bwMode="auto">
          <a:xfrm>
            <a:off x="1011238" y="2800350"/>
            <a:ext cx="109061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80" name="Rectangle 188"/>
          <p:cNvSpPr>
            <a:spLocks noChangeArrowheads="1"/>
          </p:cNvSpPr>
          <p:nvPr/>
        </p:nvSpPr>
        <p:spPr bwMode="auto">
          <a:xfrm>
            <a:off x="1182688" y="34194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1" name="Rectangle 189"/>
          <p:cNvSpPr>
            <a:spLocks noChangeArrowheads="1"/>
          </p:cNvSpPr>
          <p:nvPr/>
        </p:nvSpPr>
        <p:spPr bwMode="auto">
          <a:xfrm>
            <a:off x="1255713" y="3449638"/>
            <a:ext cx="192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DQS</a:t>
            </a:r>
          </a:p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Path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2" name="Rectangle 190"/>
          <p:cNvSpPr>
            <a:spLocks noChangeArrowheads="1"/>
          </p:cNvSpPr>
          <p:nvPr/>
        </p:nvSpPr>
        <p:spPr bwMode="auto">
          <a:xfrm>
            <a:off x="1182688" y="34194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3" name="Rectangle 191"/>
          <p:cNvSpPr>
            <a:spLocks noChangeArrowheads="1"/>
          </p:cNvSpPr>
          <p:nvPr/>
        </p:nvSpPr>
        <p:spPr bwMode="auto">
          <a:xfrm>
            <a:off x="1247775" y="386080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DQ I/O </a:t>
            </a:r>
            <a:endParaRPr lang="en-US" sz="2000" dirty="0">
              <a:cs typeface="Arial" charset="0"/>
            </a:endParaRPr>
          </a:p>
        </p:txBody>
      </p:sp>
      <p:sp>
        <p:nvSpPr>
          <p:cNvPr id="6384" name="Rectangle 192"/>
          <p:cNvSpPr>
            <a:spLocks noChangeArrowheads="1"/>
          </p:cNvSpPr>
          <p:nvPr/>
        </p:nvSpPr>
        <p:spPr bwMode="auto">
          <a:xfrm>
            <a:off x="1271588" y="3986213"/>
            <a:ext cx="241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Block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5" name="Rectangle 193"/>
          <p:cNvSpPr>
            <a:spLocks noChangeArrowheads="1"/>
          </p:cNvSpPr>
          <p:nvPr/>
        </p:nvSpPr>
        <p:spPr bwMode="auto">
          <a:xfrm>
            <a:off x="1176338" y="3829050"/>
            <a:ext cx="3984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86" name="Rectangle 194"/>
          <p:cNvSpPr>
            <a:spLocks noChangeArrowheads="1"/>
          </p:cNvSpPr>
          <p:nvPr/>
        </p:nvSpPr>
        <p:spPr bwMode="auto">
          <a:xfrm>
            <a:off x="1247775" y="3860800"/>
            <a:ext cx="304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DQ I/O </a:t>
            </a:r>
            <a:endParaRPr lang="en-US" sz="2000" b="1" dirty="0">
              <a:cs typeface="Arial" charset="0"/>
            </a:endParaRPr>
          </a:p>
        </p:txBody>
      </p:sp>
      <p:sp>
        <p:nvSpPr>
          <p:cNvPr id="6387" name="Rectangle 195"/>
          <p:cNvSpPr>
            <a:spLocks noChangeArrowheads="1"/>
          </p:cNvSpPr>
          <p:nvPr/>
        </p:nvSpPr>
        <p:spPr bwMode="auto">
          <a:xfrm>
            <a:off x="1176338" y="3829050"/>
            <a:ext cx="3984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grpSp>
        <p:nvGrpSpPr>
          <p:cNvPr id="1841526" name="Group 196"/>
          <p:cNvGrpSpPr>
            <a:grpSpLocks/>
          </p:cNvGrpSpPr>
          <p:nvPr/>
        </p:nvGrpSpPr>
        <p:grpSpPr bwMode="auto">
          <a:xfrm>
            <a:off x="2770188" y="1981200"/>
            <a:ext cx="611187" cy="944563"/>
            <a:chOff x="4675" y="1652"/>
            <a:chExt cx="263" cy="347"/>
          </a:xfrm>
        </p:grpSpPr>
        <p:sp>
          <p:nvSpPr>
            <p:cNvPr id="6499" name="Rectangle 197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500" name="Picture 19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6" y="1653"/>
              <a:ext cx="262" cy="34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501" name="Rectangle 199"/>
            <p:cNvSpPr>
              <a:spLocks noChangeArrowheads="1"/>
            </p:cNvSpPr>
            <p:nvPr/>
          </p:nvSpPr>
          <p:spPr bwMode="auto">
            <a:xfrm>
              <a:off x="4675" y="1652"/>
              <a:ext cx="263" cy="3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502" name="Rectangle 200"/>
            <p:cNvSpPr>
              <a:spLocks noChangeArrowheads="1"/>
            </p:cNvSpPr>
            <p:nvPr/>
          </p:nvSpPr>
          <p:spPr bwMode="auto">
            <a:xfrm>
              <a:off x="4676" y="1653"/>
              <a:ext cx="262" cy="346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</p:grpSp>
      <p:sp>
        <p:nvSpPr>
          <p:cNvPr id="6389" name="Rectangle 201"/>
          <p:cNvSpPr>
            <a:spLocks noChangeArrowheads="1"/>
          </p:cNvSpPr>
          <p:nvPr/>
        </p:nvSpPr>
        <p:spPr bwMode="auto">
          <a:xfrm>
            <a:off x="2800350" y="2362200"/>
            <a:ext cx="55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Calibration</a:t>
            </a:r>
          </a:p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Sequencer</a:t>
            </a:r>
            <a:endParaRPr lang="en-US" sz="2000" dirty="0">
              <a:cs typeface="Arial" charset="0"/>
            </a:endParaRPr>
          </a:p>
        </p:txBody>
      </p:sp>
      <p:sp>
        <p:nvSpPr>
          <p:cNvPr id="6390" name="Line 202"/>
          <p:cNvSpPr>
            <a:spLocks noChangeShapeType="1"/>
          </p:cNvSpPr>
          <p:nvPr/>
        </p:nvSpPr>
        <p:spPr bwMode="auto">
          <a:xfrm>
            <a:off x="1574800" y="3944938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1" name="Line 203"/>
          <p:cNvSpPr>
            <a:spLocks noChangeShapeType="1"/>
          </p:cNvSpPr>
          <p:nvPr/>
        </p:nvSpPr>
        <p:spPr bwMode="auto">
          <a:xfrm flipV="1">
            <a:off x="1741488" y="3829050"/>
            <a:ext cx="0" cy="1158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2" name="Line 204"/>
          <p:cNvSpPr>
            <a:spLocks noChangeShapeType="1"/>
          </p:cNvSpPr>
          <p:nvPr/>
        </p:nvSpPr>
        <p:spPr bwMode="auto">
          <a:xfrm>
            <a:off x="1741488" y="3829050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3" name="Line 205"/>
          <p:cNvSpPr>
            <a:spLocks noChangeShapeType="1"/>
          </p:cNvSpPr>
          <p:nvPr/>
        </p:nvSpPr>
        <p:spPr bwMode="auto">
          <a:xfrm>
            <a:off x="1574800" y="4024313"/>
            <a:ext cx="166688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4" name="Line 206"/>
          <p:cNvSpPr>
            <a:spLocks noChangeShapeType="1"/>
          </p:cNvSpPr>
          <p:nvPr/>
        </p:nvSpPr>
        <p:spPr bwMode="auto">
          <a:xfrm>
            <a:off x="1741488" y="4024313"/>
            <a:ext cx="0" cy="889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5" name="Line 207"/>
          <p:cNvSpPr>
            <a:spLocks noChangeShapeType="1"/>
          </p:cNvSpPr>
          <p:nvPr/>
        </p:nvSpPr>
        <p:spPr bwMode="auto">
          <a:xfrm>
            <a:off x="1741488" y="4113213"/>
            <a:ext cx="360362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96" name="Rectangle 208"/>
          <p:cNvSpPr>
            <a:spLocks noChangeArrowheads="1"/>
          </p:cNvSpPr>
          <p:nvPr/>
        </p:nvSpPr>
        <p:spPr bwMode="auto">
          <a:xfrm>
            <a:off x="1308100" y="4264025"/>
            <a:ext cx="146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cs typeface="Arial" charset="0"/>
              </a:rPr>
              <a:t>I/O </a:t>
            </a:r>
            <a:endParaRPr lang="en-US" sz="2000" dirty="0">
              <a:cs typeface="Arial" charset="0"/>
            </a:endParaRPr>
          </a:p>
        </p:txBody>
      </p:sp>
      <p:sp>
        <p:nvSpPr>
          <p:cNvPr id="6397" name="Rectangle 209"/>
          <p:cNvSpPr>
            <a:spLocks noChangeArrowheads="1"/>
          </p:cNvSpPr>
          <p:nvPr/>
        </p:nvSpPr>
        <p:spPr bwMode="auto">
          <a:xfrm>
            <a:off x="1265238" y="4387850"/>
            <a:ext cx="2413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Block</a:t>
            </a:r>
            <a:endParaRPr lang="en-US" sz="2000" b="1" dirty="0">
              <a:cs typeface="Arial" charset="0"/>
            </a:endParaRPr>
          </a:p>
        </p:txBody>
      </p:sp>
      <p:sp>
        <p:nvSpPr>
          <p:cNvPr id="6398" name="Rectangle 210"/>
          <p:cNvSpPr>
            <a:spLocks noChangeArrowheads="1"/>
          </p:cNvSpPr>
          <p:nvPr/>
        </p:nvSpPr>
        <p:spPr bwMode="auto">
          <a:xfrm>
            <a:off x="1176338" y="42322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399" name="Rectangle 211"/>
          <p:cNvSpPr>
            <a:spLocks noChangeArrowheads="1"/>
          </p:cNvSpPr>
          <p:nvPr/>
        </p:nvSpPr>
        <p:spPr bwMode="auto">
          <a:xfrm>
            <a:off x="1308100" y="4264025"/>
            <a:ext cx="1460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cs typeface="Arial" charset="0"/>
              </a:rPr>
              <a:t>I/O </a:t>
            </a:r>
            <a:endParaRPr lang="en-US" sz="2000" b="1" dirty="0">
              <a:cs typeface="Arial" charset="0"/>
            </a:endParaRPr>
          </a:p>
        </p:txBody>
      </p:sp>
      <p:sp>
        <p:nvSpPr>
          <p:cNvPr id="6400" name="Rectangle 212"/>
          <p:cNvSpPr>
            <a:spLocks noChangeArrowheads="1"/>
          </p:cNvSpPr>
          <p:nvPr/>
        </p:nvSpPr>
        <p:spPr bwMode="auto">
          <a:xfrm>
            <a:off x="1176338" y="4232275"/>
            <a:ext cx="385762" cy="304800"/>
          </a:xfrm>
          <a:prstGeom prst="rect">
            <a:avLst/>
          </a:prstGeom>
          <a:noFill/>
          <a:ln w="317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401" name="Line 213"/>
          <p:cNvSpPr>
            <a:spLocks noChangeShapeType="1"/>
          </p:cNvSpPr>
          <p:nvPr/>
        </p:nvSpPr>
        <p:spPr bwMode="auto">
          <a:xfrm flipH="1">
            <a:off x="1562100" y="4406900"/>
            <a:ext cx="53975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2" name="Line 214"/>
          <p:cNvSpPr>
            <a:spLocks noChangeShapeType="1"/>
          </p:cNvSpPr>
          <p:nvPr/>
        </p:nvSpPr>
        <p:spPr bwMode="auto">
          <a:xfrm flipH="1">
            <a:off x="884238" y="3976688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3" name="Line 215"/>
          <p:cNvSpPr>
            <a:spLocks noChangeShapeType="1"/>
          </p:cNvSpPr>
          <p:nvPr/>
        </p:nvSpPr>
        <p:spPr bwMode="auto">
          <a:xfrm flipH="1">
            <a:off x="884238" y="3552825"/>
            <a:ext cx="2921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4" name="Line 216"/>
          <p:cNvSpPr>
            <a:spLocks noChangeShapeType="1"/>
          </p:cNvSpPr>
          <p:nvPr/>
        </p:nvSpPr>
        <p:spPr bwMode="auto">
          <a:xfrm>
            <a:off x="1568450" y="3552825"/>
            <a:ext cx="80963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5" name="Line 217"/>
          <p:cNvSpPr>
            <a:spLocks noChangeShapeType="1"/>
          </p:cNvSpPr>
          <p:nvPr/>
        </p:nvSpPr>
        <p:spPr bwMode="auto">
          <a:xfrm>
            <a:off x="1649413" y="3552825"/>
            <a:ext cx="0" cy="2206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6" name="Line 218"/>
          <p:cNvSpPr>
            <a:spLocks noChangeShapeType="1"/>
          </p:cNvSpPr>
          <p:nvPr/>
        </p:nvSpPr>
        <p:spPr bwMode="auto">
          <a:xfrm flipH="1">
            <a:off x="1011238" y="3773488"/>
            <a:ext cx="63817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07" name="Line 219"/>
          <p:cNvSpPr>
            <a:spLocks noChangeShapeType="1"/>
          </p:cNvSpPr>
          <p:nvPr/>
        </p:nvSpPr>
        <p:spPr bwMode="auto">
          <a:xfrm>
            <a:off x="1011238" y="3773488"/>
            <a:ext cx="0" cy="1143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27" name="Group 220"/>
          <p:cNvGrpSpPr>
            <a:grpSpLocks/>
          </p:cNvGrpSpPr>
          <p:nvPr/>
        </p:nvGrpSpPr>
        <p:grpSpPr bwMode="auto">
          <a:xfrm>
            <a:off x="830263" y="3944938"/>
            <a:ext cx="106362" cy="60325"/>
            <a:chOff x="3760" y="2480"/>
            <a:chExt cx="50" cy="28"/>
          </a:xfrm>
        </p:grpSpPr>
        <p:sp>
          <p:nvSpPr>
            <p:cNvPr id="6497" name="Freeform 221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8" name="Freeform 222"/>
            <p:cNvSpPr>
              <a:spLocks/>
            </p:cNvSpPr>
            <p:nvPr/>
          </p:nvSpPr>
          <p:spPr bwMode="auto">
            <a:xfrm>
              <a:off x="3760" y="2480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1528" name="Group 223"/>
          <p:cNvGrpSpPr>
            <a:grpSpLocks/>
          </p:cNvGrpSpPr>
          <p:nvPr/>
        </p:nvGrpSpPr>
        <p:grpSpPr bwMode="auto">
          <a:xfrm>
            <a:off x="835025" y="3524250"/>
            <a:ext cx="106363" cy="58738"/>
            <a:chOff x="3762" y="2281"/>
            <a:chExt cx="50" cy="28"/>
          </a:xfrm>
        </p:grpSpPr>
        <p:sp>
          <p:nvSpPr>
            <p:cNvPr id="6495" name="Freeform 224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6" name="Freeform 225"/>
            <p:cNvSpPr>
              <a:spLocks/>
            </p:cNvSpPr>
            <p:nvPr/>
          </p:nvSpPr>
          <p:spPr bwMode="auto">
            <a:xfrm>
              <a:off x="3762" y="2281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0" name="Rectangle 226"/>
          <p:cNvSpPr>
            <a:spLocks noChangeArrowheads="1"/>
          </p:cNvSpPr>
          <p:nvPr/>
        </p:nvSpPr>
        <p:spPr bwMode="auto">
          <a:xfrm>
            <a:off x="795338" y="3133725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sp>
        <p:nvSpPr>
          <p:cNvPr id="6411" name="Line 227"/>
          <p:cNvSpPr>
            <a:spLocks noChangeShapeType="1"/>
          </p:cNvSpPr>
          <p:nvPr/>
        </p:nvSpPr>
        <p:spPr bwMode="auto">
          <a:xfrm>
            <a:off x="852488" y="3133725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12" name="Rectangle 228"/>
          <p:cNvSpPr>
            <a:spLocks noChangeArrowheads="1"/>
          </p:cNvSpPr>
          <p:nvPr/>
        </p:nvSpPr>
        <p:spPr bwMode="auto">
          <a:xfrm>
            <a:off x="795338" y="3133725"/>
            <a:ext cx="57150" cy="587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cs typeface="Arial" charset="0"/>
            </a:endParaRPr>
          </a:p>
        </p:txBody>
      </p:sp>
      <p:grpSp>
        <p:nvGrpSpPr>
          <p:cNvPr id="1841529" name="Group 229"/>
          <p:cNvGrpSpPr>
            <a:grpSpLocks/>
          </p:cNvGrpSpPr>
          <p:nvPr/>
        </p:nvGrpSpPr>
        <p:grpSpPr bwMode="auto">
          <a:xfrm>
            <a:off x="827088" y="2514600"/>
            <a:ext cx="104775" cy="58738"/>
            <a:chOff x="3758" y="1805"/>
            <a:chExt cx="50" cy="28"/>
          </a:xfrm>
        </p:grpSpPr>
        <p:sp>
          <p:nvSpPr>
            <p:cNvPr id="6493" name="Freeform 230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4" name="Freeform 231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4" name="Line 232"/>
          <p:cNvSpPr>
            <a:spLocks noChangeShapeType="1"/>
          </p:cNvSpPr>
          <p:nvPr/>
        </p:nvSpPr>
        <p:spPr bwMode="auto">
          <a:xfrm>
            <a:off x="903288" y="2514600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30" name="Group 233"/>
          <p:cNvGrpSpPr>
            <a:grpSpLocks/>
          </p:cNvGrpSpPr>
          <p:nvPr/>
        </p:nvGrpSpPr>
        <p:grpSpPr bwMode="auto">
          <a:xfrm>
            <a:off x="827088" y="2514600"/>
            <a:ext cx="104775" cy="58738"/>
            <a:chOff x="3758" y="1805"/>
            <a:chExt cx="50" cy="28"/>
          </a:xfrm>
        </p:grpSpPr>
        <p:sp>
          <p:nvSpPr>
            <p:cNvPr id="6491" name="Freeform 234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2" name="Freeform 235"/>
            <p:cNvSpPr>
              <a:spLocks/>
            </p:cNvSpPr>
            <p:nvPr/>
          </p:nvSpPr>
          <p:spPr bwMode="auto">
            <a:xfrm>
              <a:off x="3758" y="1805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6" name="Line 236"/>
          <p:cNvSpPr>
            <a:spLocks noChangeShapeType="1"/>
          </p:cNvSpPr>
          <p:nvPr/>
        </p:nvSpPr>
        <p:spPr bwMode="auto">
          <a:xfrm flipH="1">
            <a:off x="925513" y="2544763"/>
            <a:ext cx="2254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31" name="Group 237"/>
          <p:cNvGrpSpPr>
            <a:grpSpLocks/>
          </p:cNvGrpSpPr>
          <p:nvPr/>
        </p:nvGrpSpPr>
        <p:grpSpPr bwMode="auto">
          <a:xfrm>
            <a:off x="830263" y="4378325"/>
            <a:ext cx="106362" cy="58738"/>
            <a:chOff x="3760" y="2684"/>
            <a:chExt cx="50" cy="28"/>
          </a:xfrm>
        </p:grpSpPr>
        <p:sp>
          <p:nvSpPr>
            <p:cNvPr id="6489" name="Freeform 238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0" name="Freeform 239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18" name="Line 240"/>
          <p:cNvSpPr>
            <a:spLocks noChangeShapeType="1"/>
          </p:cNvSpPr>
          <p:nvPr/>
        </p:nvSpPr>
        <p:spPr bwMode="auto">
          <a:xfrm>
            <a:off x="909638" y="4378325"/>
            <a:ext cx="0" cy="58738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32" name="Group 241"/>
          <p:cNvGrpSpPr>
            <a:grpSpLocks/>
          </p:cNvGrpSpPr>
          <p:nvPr/>
        </p:nvGrpSpPr>
        <p:grpSpPr bwMode="auto">
          <a:xfrm>
            <a:off x="830263" y="4378325"/>
            <a:ext cx="106362" cy="58738"/>
            <a:chOff x="3760" y="2684"/>
            <a:chExt cx="50" cy="28"/>
          </a:xfrm>
        </p:grpSpPr>
        <p:sp>
          <p:nvSpPr>
            <p:cNvPr id="6487" name="Freeform 242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8" name="Freeform 243"/>
            <p:cNvSpPr>
              <a:spLocks/>
            </p:cNvSpPr>
            <p:nvPr/>
          </p:nvSpPr>
          <p:spPr bwMode="auto">
            <a:xfrm>
              <a:off x="3760" y="2684"/>
              <a:ext cx="50" cy="28"/>
            </a:xfrm>
            <a:custGeom>
              <a:avLst/>
              <a:gdLst>
                <a:gd name="T0" fmla="*/ 13 w 50"/>
                <a:gd name="T1" fmla="*/ 0 h 28"/>
                <a:gd name="T2" fmla="*/ 0 w 50"/>
                <a:gd name="T3" fmla="*/ 14 h 28"/>
                <a:gd name="T4" fmla="*/ 13 w 50"/>
                <a:gd name="T5" fmla="*/ 28 h 28"/>
                <a:gd name="T6" fmla="*/ 38 w 50"/>
                <a:gd name="T7" fmla="*/ 28 h 28"/>
                <a:gd name="T8" fmla="*/ 50 w 50"/>
                <a:gd name="T9" fmla="*/ 14 h 28"/>
                <a:gd name="T10" fmla="*/ 38 w 50"/>
                <a:gd name="T11" fmla="*/ 0 h 28"/>
                <a:gd name="T12" fmla="*/ 13 w 5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28"/>
                <a:gd name="T23" fmla="*/ 50 w 5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28">
                  <a:moveTo>
                    <a:pt x="13" y="0"/>
                  </a:moveTo>
                  <a:lnTo>
                    <a:pt x="0" y="14"/>
                  </a:lnTo>
                  <a:lnTo>
                    <a:pt x="13" y="28"/>
                  </a:lnTo>
                  <a:lnTo>
                    <a:pt x="38" y="28"/>
                  </a:lnTo>
                  <a:lnTo>
                    <a:pt x="50" y="14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0" name="Line 244"/>
          <p:cNvSpPr>
            <a:spLocks noChangeShapeType="1"/>
          </p:cNvSpPr>
          <p:nvPr/>
        </p:nvSpPr>
        <p:spPr bwMode="auto">
          <a:xfrm flipH="1">
            <a:off x="935038" y="4406900"/>
            <a:ext cx="241300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21" name="Line 245"/>
          <p:cNvSpPr>
            <a:spLocks noChangeShapeType="1"/>
          </p:cNvSpPr>
          <p:nvPr/>
        </p:nvSpPr>
        <p:spPr bwMode="auto">
          <a:xfrm>
            <a:off x="2636838" y="2800350"/>
            <a:ext cx="134937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22" name="Line 246"/>
          <p:cNvSpPr>
            <a:spLocks noChangeShapeType="1"/>
          </p:cNvSpPr>
          <p:nvPr/>
        </p:nvSpPr>
        <p:spPr bwMode="auto">
          <a:xfrm>
            <a:off x="2647950" y="2133600"/>
            <a:ext cx="123825" cy="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1533" name="Group 248"/>
          <p:cNvGrpSpPr>
            <a:grpSpLocks/>
          </p:cNvGrpSpPr>
          <p:nvPr/>
        </p:nvGrpSpPr>
        <p:grpSpPr bwMode="auto">
          <a:xfrm>
            <a:off x="230188" y="1884363"/>
            <a:ext cx="358775" cy="2554287"/>
            <a:chOff x="3477" y="1508"/>
            <a:chExt cx="169" cy="1205"/>
          </a:xfrm>
        </p:grpSpPr>
        <p:sp>
          <p:nvSpPr>
            <p:cNvPr id="6466" name="Rectangle 249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pic>
          <p:nvPicPr>
            <p:cNvPr id="6467" name="Picture 2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68" name="Rectangle 251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9" name="Rectangle 252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0" name="Freeform 253"/>
            <p:cNvSpPr>
              <a:spLocks/>
            </p:cNvSpPr>
            <p:nvPr/>
          </p:nvSpPr>
          <p:spPr bwMode="auto">
            <a:xfrm>
              <a:off x="3477" y="1508"/>
              <a:ext cx="169" cy="15"/>
            </a:xfrm>
            <a:custGeom>
              <a:avLst/>
              <a:gdLst>
                <a:gd name="T0" fmla="*/ 0 w 169"/>
                <a:gd name="T1" fmla="*/ 0 h 15"/>
                <a:gd name="T2" fmla="*/ 12 w 169"/>
                <a:gd name="T3" fmla="*/ 15 h 15"/>
                <a:gd name="T4" fmla="*/ 156 w 169"/>
                <a:gd name="T5" fmla="*/ 15 h 15"/>
                <a:gd name="T6" fmla="*/ 169 w 169"/>
                <a:gd name="T7" fmla="*/ 0 h 15"/>
                <a:gd name="T8" fmla="*/ 0 w 16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0"/>
                  </a:moveTo>
                  <a:lnTo>
                    <a:pt x="12" y="15"/>
                  </a:lnTo>
                  <a:lnTo>
                    <a:pt x="156" y="15"/>
                  </a:lnTo>
                  <a:lnTo>
                    <a:pt x="1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1" name="Rectangle 254"/>
            <p:cNvSpPr>
              <a:spLocks noChangeArrowheads="1"/>
            </p:cNvSpPr>
            <p:nvPr/>
          </p:nvSpPr>
          <p:spPr bwMode="auto">
            <a:xfrm>
              <a:off x="3477" y="1508"/>
              <a:ext cx="169" cy="16"/>
            </a:xfrm>
            <a:prstGeom prst="rect">
              <a:avLst/>
            </a:prstGeom>
            <a:solidFill>
              <a:srgbClr val="FFD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2" name="Rectangle 255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3" name="Freeform 256"/>
            <p:cNvSpPr>
              <a:spLocks/>
            </p:cNvSpPr>
            <p:nvPr/>
          </p:nvSpPr>
          <p:spPr bwMode="auto">
            <a:xfrm>
              <a:off x="3477" y="1508"/>
              <a:ext cx="12" cy="1204"/>
            </a:xfrm>
            <a:custGeom>
              <a:avLst/>
              <a:gdLst>
                <a:gd name="T0" fmla="*/ 0 w 12"/>
                <a:gd name="T1" fmla="*/ 0 h 1204"/>
                <a:gd name="T2" fmla="*/ 0 w 12"/>
                <a:gd name="T3" fmla="*/ 1204 h 1204"/>
                <a:gd name="T4" fmla="*/ 12 w 12"/>
                <a:gd name="T5" fmla="*/ 1189 h 1204"/>
                <a:gd name="T6" fmla="*/ 12 w 12"/>
                <a:gd name="T7" fmla="*/ 15 h 1204"/>
                <a:gd name="T8" fmla="*/ 0 w 12"/>
                <a:gd name="T9" fmla="*/ 0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04"/>
                <a:gd name="T17" fmla="*/ 12 w 1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04">
                  <a:moveTo>
                    <a:pt x="0" y="0"/>
                  </a:moveTo>
                  <a:lnTo>
                    <a:pt x="0" y="1204"/>
                  </a:lnTo>
                  <a:lnTo>
                    <a:pt x="12" y="1189"/>
                  </a:lnTo>
                  <a:lnTo>
                    <a:pt x="1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4" name="Rectangle 257"/>
            <p:cNvSpPr>
              <a:spLocks noChangeArrowheads="1"/>
            </p:cNvSpPr>
            <p:nvPr/>
          </p:nvSpPr>
          <p:spPr bwMode="auto">
            <a:xfrm>
              <a:off x="3477" y="1508"/>
              <a:ext cx="13" cy="1204"/>
            </a:xfrm>
            <a:prstGeom prst="rect">
              <a:avLst/>
            </a:prstGeom>
            <a:solidFill>
              <a:srgbClr val="FFE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5" name="Rectangle 258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6" name="Freeform 259"/>
            <p:cNvSpPr>
              <a:spLocks/>
            </p:cNvSpPr>
            <p:nvPr/>
          </p:nvSpPr>
          <p:spPr bwMode="auto">
            <a:xfrm>
              <a:off x="3477" y="2697"/>
              <a:ext cx="169" cy="15"/>
            </a:xfrm>
            <a:custGeom>
              <a:avLst/>
              <a:gdLst>
                <a:gd name="T0" fmla="*/ 0 w 169"/>
                <a:gd name="T1" fmla="*/ 15 h 15"/>
                <a:gd name="T2" fmla="*/ 169 w 169"/>
                <a:gd name="T3" fmla="*/ 15 h 15"/>
                <a:gd name="T4" fmla="*/ 156 w 169"/>
                <a:gd name="T5" fmla="*/ 0 h 15"/>
                <a:gd name="T6" fmla="*/ 12 w 169"/>
                <a:gd name="T7" fmla="*/ 0 h 15"/>
                <a:gd name="T8" fmla="*/ 0 w 169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5"/>
                <a:gd name="T17" fmla="*/ 169 w 16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5">
                  <a:moveTo>
                    <a:pt x="0" y="15"/>
                  </a:moveTo>
                  <a:lnTo>
                    <a:pt x="169" y="15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7" name="Rectangle 260"/>
            <p:cNvSpPr>
              <a:spLocks noChangeArrowheads="1"/>
            </p:cNvSpPr>
            <p:nvPr/>
          </p:nvSpPr>
          <p:spPr bwMode="auto">
            <a:xfrm>
              <a:off x="3477" y="2697"/>
              <a:ext cx="169" cy="16"/>
            </a:xfrm>
            <a:prstGeom prst="rect">
              <a:avLst/>
            </a:prstGeom>
            <a:solidFill>
              <a:srgbClr val="CDA4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8" name="Rectangle 261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79" name="Freeform 262"/>
            <p:cNvSpPr>
              <a:spLocks/>
            </p:cNvSpPr>
            <p:nvPr/>
          </p:nvSpPr>
          <p:spPr bwMode="auto">
            <a:xfrm>
              <a:off x="3633" y="1508"/>
              <a:ext cx="13" cy="1204"/>
            </a:xfrm>
            <a:custGeom>
              <a:avLst/>
              <a:gdLst>
                <a:gd name="T0" fmla="*/ 13 w 13"/>
                <a:gd name="T1" fmla="*/ 1204 h 1204"/>
                <a:gd name="T2" fmla="*/ 13 w 13"/>
                <a:gd name="T3" fmla="*/ 0 h 1204"/>
                <a:gd name="T4" fmla="*/ 0 w 13"/>
                <a:gd name="T5" fmla="*/ 15 h 1204"/>
                <a:gd name="T6" fmla="*/ 0 w 13"/>
                <a:gd name="T7" fmla="*/ 1189 h 1204"/>
                <a:gd name="T8" fmla="*/ 13 w 13"/>
                <a:gd name="T9" fmla="*/ 1204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04"/>
                <a:gd name="T17" fmla="*/ 13 w 13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04">
                  <a:moveTo>
                    <a:pt x="13" y="1204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0" y="1189"/>
                  </a:lnTo>
                  <a:lnTo>
                    <a:pt x="13" y="12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0" name="Rectangle 263"/>
            <p:cNvSpPr>
              <a:spLocks noChangeArrowheads="1"/>
            </p:cNvSpPr>
            <p:nvPr/>
          </p:nvSpPr>
          <p:spPr bwMode="auto">
            <a:xfrm>
              <a:off x="3633" y="1508"/>
              <a:ext cx="13" cy="1204"/>
            </a:xfrm>
            <a:prstGeom prst="rect">
              <a:avLst/>
            </a:prstGeom>
            <a:solidFill>
              <a:srgbClr val="997A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1" name="Rectangle 264"/>
            <p:cNvSpPr>
              <a:spLocks noChangeArrowheads="1"/>
            </p:cNvSpPr>
            <p:nvPr/>
          </p:nvSpPr>
          <p:spPr bwMode="auto">
            <a:xfrm>
              <a:off x="3477" y="1508"/>
              <a:ext cx="169" cy="120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2" name="Rectangle 265"/>
            <p:cNvSpPr>
              <a:spLocks noChangeArrowheads="1"/>
            </p:cNvSpPr>
            <p:nvPr/>
          </p:nvSpPr>
          <p:spPr bwMode="auto">
            <a:xfrm>
              <a:off x="3489" y="1523"/>
              <a:ext cx="144" cy="1174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83" name="Line 266"/>
            <p:cNvSpPr>
              <a:spLocks noChangeShapeType="1"/>
            </p:cNvSpPr>
            <p:nvPr/>
          </p:nvSpPr>
          <p:spPr bwMode="auto">
            <a:xfrm>
              <a:off x="3477" y="1508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4" name="Line 267"/>
            <p:cNvSpPr>
              <a:spLocks noChangeShapeType="1"/>
            </p:cNvSpPr>
            <p:nvPr/>
          </p:nvSpPr>
          <p:spPr bwMode="auto">
            <a:xfrm flipV="1">
              <a:off x="3477" y="2697"/>
              <a:ext cx="12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5" name="Line 268"/>
            <p:cNvSpPr>
              <a:spLocks noChangeShapeType="1"/>
            </p:cNvSpPr>
            <p:nvPr/>
          </p:nvSpPr>
          <p:spPr bwMode="auto">
            <a:xfrm flipH="1" flipV="1">
              <a:off x="3633" y="2697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6" name="Line 269"/>
            <p:cNvSpPr>
              <a:spLocks noChangeShapeType="1"/>
            </p:cNvSpPr>
            <p:nvPr/>
          </p:nvSpPr>
          <p:spPr bwMode="auto">
            <a:xfrm flipH="1">
              <a:off x="3633" y="1508"/>
              <a:ext cx="13" cy="1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4" name="Rectangle 270"/>
          <p:cNvSpPr>
            <a:spLocks noChangeArrowheads="1"/>
          </p:cNvSpPr>
          <p:nvPr/>
        </p:nvSpPr>
        <p:spPr bwMode="auto">
          <a:xfrm>
            <a:off x="2246861" y="3284539"/>
            <a:ext cx="1133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cs typeface="Arial" charset="0"/>
              </a:rPr>
              <a:t>ALTMEMPHY/UniPHY</a:t>
            </a:r>
            <a:endParaRPr lang="en-US" sz="13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grpSp>
        <p:nvGrpSpPr>
          <p:cNvPr id="1841534" name="Group 271"/>
          <p:cNvGrpSpPr>
            <a:grpSpLocks/>
          </p:cNvGrpSpPr>
          <p:nvPr/>
        </p:nvGrpSpPr>
        <p:grpSpPr bwMode="auto">
          <a:xfrm>
            <a:off x="603250" y="2879725"/>
            <a:ext cx="192088" cy="238125"/>
            <a:chOff x="3653" y="1977"/>
            <a:chExt cx="90" cy="113"/>
          </a:xfrm>
        </p:grpSpPr>
        <p:sp>
          <p:nvSpPr>
            <p:cNvPr id="6462" name="Rectangle 272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3" name="Freeform 273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4" name="Rectangle 274"/>
            <p:cNvSpPr>
              <a:spLocks noChangeArrowheads="1"/>
            </p:cNvSpPr>
            <p:nvPr/>
          </p:nvSpPr>
          <p:spPr bwMode="auto">
            <a:xfrm>
              <a:off x="3653" y="1977"/>
              <a:ext cx="90" cy="113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5" name="Freeform 275"/>
            <p:cNvSpPr>
              <a:spLocks/>
            </p:cNvSpPr>
            <p:nvPr/>
          </p:nvSpPr>
          <p:spPr bwMode="auto">
            <a:xfrm>
              <a:off x="3653" y="1977"/>
              <a:ext cx="90" cy="112"/>
            </a:xfrm>
            <a:custGeom>
              <a:avLst/>
              <a:gdLst>
                <a:gd name="T0" fmla="*/ 0 w 90"/>
                <a:gd name="T1" fmla="*/ 56 h 112"/>
                <a:gd name="T2" fmla="*/ 18 w 90"/>
                <a:gd name="T3" fmla="*/ 112 h 112"/>
                <a:gd name="T4" fmla="*/ 18 w 90"/>
                <a:gd name="T5" fmla="*/ 84 h 112"/>
                <a:gd name="T6" fmla="*/ 72 w 90"/>
                <a:gd name="T7" fmla="*/ 84 h 112"/>
                <a:gd name="T8" fmla="*/ 72 w 90"/>
                <a:gd name="T9" fmla="*/ 112 h 112"/>
                <a:gd name="T10" fmla="*/ 90 w 90"/>
                <a:gd name="T11" fmla="*/ 56 h 112"/>
                <a:gd name="T12" fmla="*/ 72 w 90"/>
                <a:gd name="T13" fmla="*/ 0 h 112"/>
                <a:gd name="T14" fmla="*/ 72 w 90"/>
                <a:gd name="T15" fmla="*/ 28 h 112"/>
                <a:gd name="T16" fmla="*/ 18 w 90"/>
                <a:gd name="T17" fmla="*/ 28 h 112"/>
                <a:gd name="T18" fmla="*/ 18 w 90"/>
                <a:gd name="T19" fmla="*/ 0 h 112"/>
                <a:gd name="T20" fmla="*/ 0 w 90"/>
                <a:gd name="T21" fmla="*/ 56 h 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12"/>
                <a:gd name="T35" fmla="*/ 90 w 90"/>
                <a:gd name="T36" fmla="*/ 112 h 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12">
                  <a:moveTo>
                    <a:pt x="0" y="56"/>
                  </a:moveTo>
                  <a:lnTo>
                    <a:pt x="18" y="112"/>
                  </a:lnTo>
                  <a:lnTo>
                    <a:pt x="18" y="84"/>
                  </a:lnTo>
                  <a:lnTo>
                    <a:pt x="72" y="84"/>
                  </a:lnTo>
                  <a:lnTo>
                    <a:pt x="72" y="112"/>
                  </a:lnTo>
                  <a:lnTo>
                    <a:pt x="90" y="56"/>
                  </a:lnTo>
                  <a:lnTo>
                    <a:pt x="72" y="0"/>
                  </a:lnTo>
                  <a:lnTo>
                    <a:pt x="72" y="28"/>
                  </a:lnTo>
                  <a:lnTo>
                    <a:pt x="18" y="28"/>
                  </a:lnTo>
                  <a:lnTo>
                    <a:pt x="18" y="0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426" name="Rectangle 276"/>
          <p:cNvSpPr>
            <a:spLocks noChangeArrowheads="1"/>
          </p:cNvSpPr>
          <p:nvPr/>
        </p:nvSpPr>
        <p:spPr bwMode="auto">
          <a:xfrm rot="-5400000">
            <a:off x="190501" y="2979737"/>
            <a:ext cx="412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cs typeface="Arial" charset="0"/>
              </a:rPr>
              <a:t>Memory</a:t>
            </a:r>
            <a:endParaRPr lang="en-US" sz="2000" dirty="0">
              <a:cs typeface="Arial" charset="0"/>
            </a:endParaRPr>
          </a:p>
        </p:txBody>
      </p:sp>
      <p:sp>
        <p:nvSpPr>
          <p:cNvPr id="6427" name="Rectangle 278"/>
          <p:cNvSpPr>
            <a:spLocks noChangeArrowheads="1"/>
          </p:cNvSpPr>
          <p:nvPr/>
        </p:nvSpPr>
        <p:spPr bwMode="auto">
          <a:xfrm>
            <a:off x="1905000" y="1401763"/>
            <a:ext cx="795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Legacy</a:t>
            </a:r>
            <a:endParaRPr lang="en-US" sz="2000" dirty="0">
              <a:cs typeface="Arial" charset="0"/>
            </a:endParaRPr>
          </a:p>
        </p:txBody>
      </p:sp>
      <p:grpSp>
        <p:nvGrpSpPr>
          <p:cNvPr id="1841535" name="Group 279"/>
          <p:cNvGrpSpPr>
            <a:grpSpLocks/>
          </p:cNvGrpSpPr>
          <p:nvPr/>
        </p:nvGrpSpPr>
        <p:grpSpPr bwMode="auto">
          <a:xfrm>
            <a:off x="2209800" y="2362200"/>
            <a:ext cx="304800" cy="228600"/>
            <a:chOff x="2544" y="1152"/>
            <a:chExt cx="192" cy="144"/>
          </a:xfrm>
        </p:grpSpPr>
        <p:sp>
          <p:nvSpPr>
            <p:cNvPr id="6460" name="Rectangle 280"/>
            <p:cNvSpPr>
              <a:spLocks noChangeArrowheads="1"/>
            </p:cNvSpPr>
            <p:nvPr/>
          </p:nvSpPr>
          <p:spPr bwMode="auto">
            <a:xfrm>
              <a:off x="2544" y="1152"/>
              <a:ext cx="192" cy="144"/>
            </a:xfrm>
            <a:prstGeom prst="rect">
              <a:avLst/>
            </a:prstGeom>
            <a:solidFill>
              <a:srgbClr val="00FFFF"/>
            </a:solidFill>
            <a:ln w="317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61" name="Rectangle 281"/>
            <p:cNvSpPr>
              <a:spLocks noChangeArrowheads="1"/>
            </p:cNvSpPr>
            <p:nvPr/>
          </p:nvSpPr>
          <p:spPr bwMode="auto">
            <a:xfrm>
              <a:off x="2592" y="1200"/>
              <a:ext cx="128" cy="8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PLL</a:t>
              </a:r>
              <a:endParaRPr lang="en-US" sz="2000" dirty="0">
                <a:cs typeface="Arial" charset="0"/>
              </a:endParaRPr>
            </a:p>
          </p:txBody>
        </p:sp>
      </p:grpSp>
      <p:sp>
        <p:nvSpPr>
          <p:cNvPr id="6429" name="Line 282"/>
          <p:cNvSpPr>
            <a:spLocks noChangeShapeType="1"/>
          </p:cNvSpPr>
          <p:nvPr/>
        </p:nvSpPr>
        <p:spPr bwMode="auto">
          <a:xfrm>
            <a:off x="23622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0" name="Line 283"/>
          <p:cNvSpPr>
            <a:spLocks noChangeShapeType="1"/>
          </p:cNvSpPr>
          <p:nvPr/>
        </p:nvSpPr>
        <p:spPr bwMode="auto">
          <a:xfrm flipH="1">
            <a:off x="1685925" y="2514600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772" name="Group 284"/>
          <p:cNvGrpSpPr>
            <a:grpSpLocks/>
          </p:cNvGrpSpPr>
          <p:nvPr/>
        </p:nvGrpSpPr>
        <p:grpSpPr bwMode="auto">
          <a:xfrm>
            <a:off x="2135188" y="3052763"/>
            <a:ext cx="379412" cy="223837"/>
            <a:chOff x="745" y="1928"/>
            <a:chExt cx="239" cy="141"/>
          </a:xfrm>
        </p:grpSpPr>
        <p:sp>
          <p:nvSpPr>
            <p:cNvPr id="6458" name="Rectangle 285"/>
            <p:cNvSpPr>
              <a:spLocks noChangeArrowheads="1"/>
            </p:cNvSpPr>
            <p:nvPr/>
          </p:nvSpPr>
          <p:spPr bwMode="auto">
            <a:xfrm>
              <a:off x="745" y="1928"/>
              <a:ext cx="239" cy="141"/>
            </a:xfrm>
            <a:prstGeom prst="rect">
              <a:avLst/>
            </a:prstGeom>
            <a:solidFill>
              <a:srgbClr val="00FFFF"/>
            </a:solidFill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cs typeface="Arial" charset="0"/>
              </a:endParaRPr>
            </a:p>
          </p:txBody>
        </p:sp>
        <p:sp>
          <p:nvSpPr>
            <p:cNvPr id="6459" name="Rectangle 286"/>
            <p:cNvSpPr>
              <a:spLocks noChangeArrowheads="1"/>
            </p:cNvSpPr>
            <p:nvPr/>
          </p:nvSpPr>
          <p:spPr bwMode="auto">
            <a:xfrm>
              <a:off x="794" y="1952"/>
              <a:ext cx="1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cs typeface="Arial" charset="0"/>
                </a:rPr>
                <a:t>DLL</a:t>
              </a:r>
              <a:endParaRPr lang="en-US" sz="2000" dirty="0">
                <a:cs typeface="Arial" charset="0"/>
              </a:endParaRPr>
            </a:p>
          </p:txBody>
        </p:sp>
      </p:grpSp>
      <p:grpSp>
        <p:nvGrpSpPr>
          <p:cNvPr id="777" name="Group 287"/>
          <p:cNvGrpSpPr>
            <a:grpSpLocks/>
          </p:cNvGrpSpPr>
          <p:nvPr/>
        </p:nvGrpSpPr>
        <p:grpSpPr bwMode="auto">
          <a:xfrm>
            <a:off x="2101850" y="2703513"/>
            <a:ext cx="546100" cy="185737"/>
            <a:chOff x="1324" y="1703"/>
            <a:chExt cx="344" cy="117"/>
          </a:xfrm>
        </p:grpSpPr>
        <p:grpSp>
          <p:nvGrpSpPr>
            <p:cNvPr id="782" name="Group 288"/>
            <p:cNvGrpSpPr>
              <a:grpSpLocks/>
            </p:cNvGrpSpPr>
            <p:nvPr/>
          </p:nvGrpSpPr>
          <p:grpSpPr bwMode="auto">
            <a:xfrm>
              <a:off x="1324" y="1703"/>
              <a:ext cx="344" cy="117"/>
              <a:chOff x="4360" y="1894"/>
              <a:chExt cx="257" cy="88"/>
            </a:xfrm>
          </p:grpSpPr>
          <p:sp>
            <p:nvSpPr>
              <p:cNvPr id="6454" name="Rectangle 289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pic>
            <p:nvPicPr>
              <p:cNvPr id="6455" name="Picture 29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56" name="Rectangle 291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8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  <p:sp>
            <p:nvSpPr>
              <p:cNvPr id="6457" name="Rectangle 292"/>
              <p:cNvSpPr>
                <a:spLocks noChangeArrowheads="1"/>
              </p:cNvSpPr>
              <p:nvPr/>
            </p:nvSpPr>
            <p:spPr bwMode="auto">
              <a:xfrm>
                <a:off x="4360" y="1894"/>
                <a:ext cx="257" cy="87"/>
              </a:xfrm>
              <a:prstGeom prst="rect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FFFF00"/>
                  </a:gs>
                </a:gsLst>
                <a:lin ang="0" scaled="1"/>
              </a:gradFill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453" name="Rectangle 293"/>
            <p:cNvSpPr>
              <a:spLocks noChangeArrowheads="1"/>
            </p:cNvSpPr>
            <p:nvPr/>
          </p:nvSpPr>
          <p:spPr bwMode="auto">
            <a:xfrm>
              <a:off x="1364" y="1724"/>
              <a:ext cx="2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cs typeface="Arial" charset="0"/>
                </a:rPr>
                <a:t>Mimic Path</a:t>
              </a:r>
              <a:endParaRPr lang="en-US" sz="2000" dirty="0">
                <a:cs typeface="Arial" charset="0"/>
              </a:endParaRPr>
            </a:p>
          </p:txBody>
        </p:sp>
      </p:grpSp>
      <p:sp>
        <p:nvSpPr>
          <p:cNvPr id="6433" name="Line 294"/>
          <p:cNvSpPr>
            <a:spLocks noChangeShapeType="1"/>
          </p:cNvSpPr>
          <p:nvPr/>
        </p:nvSpPr>
        <p:spPr bwMode="auto">
          <a:xfrm flipH="1">
            <a:off x="1371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4" name="Line 295"/>
          <p:cNvSpPr>
            <a:spLocks noChangeShapeType="1"/>
          </p:cNvSpPr>
          <p:nvPr/>
        </p:nvSpPr>
        <p:spPr bwMode="auto">
          <a:xfrm>
            <a:off x="13716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5" name="Line 356"/>
          <p:cNvSpPr>
            <a:spLocks noChangeShapeType="1"/>
          </p:cNvSpPr>
          <p:nvPr/>
        </p:nvSpPr>
        <p:spPr bwMode="auto">
          <a:xfrm>
            <a:off x="1012825" y="3876675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6" name="Rectangle 585"/>
          <p:cNvSpPr>
            <a:spLocks noChangeArrowheads="1"/>
          </p:cNvSpPr>
          <p:nvPr/>
        </p:nvSpPr>
        <p:spPr bwMode="auto">
          <a:xfrm>
            <a:off x="3611563" y="1847850"/>
            <a:ext cx="558800" cy="284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37" name="Freeform 40"/>
          <p:cNvSpPr>
            <a:spLocks noEditPoints="1"/>
          </p:cNvSpPr>
          <p:nvPr/>
        </p:nvSpPr>
        <p:spPr bwMode="auto">
          <a:xfrm>
            <a:off x="3349625" y="3786188"/>
            <a:ext cx="244475" cy="66675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8" name="Freeform 41"/>
          <p:cNvSpPr>
            <a:spLocks noEditPoints="1"/>
          </p:cNvSpPr>
          <p:nvPr/>
        </p:nvSpPr>
        <p:spPr bwMode="auto">
          <a:xfrm>
            <a:off x="3352800" y="4078288"/>
            <a:ext cx="228600" cy="68262"/>
          </a:xfrm>
          <a:custGeom>
            <a:avLst/>
            <a:gdLst>
              <a:gd name="T0" fmla="*/ 0 w 108"/>
              <a:gd name="T1" fmla="*/ 2147483647 h 32"/>
              <a:gd name="T2" fmla="*/ 2147483647 w 108"/>
              <a:gd name="T3" fmla="*/ 2147483647 h 32"/>
              <a:gd name="T4" fmla="*/ 2147483647 w 108"/>
              <a:gd name="T5" fmla="*/ 2147483647 h 32"/>
              <a:gd name="T6" fmla="*/ 0 w 108"/>
              <a:gd name="T7" fmla="*/ 2147483647 h 32"/>
              <a:gd name="T8" fmla="*/ 0 w 108"/>
              <a:gd name="T9" fmla="*/ 2147483647 h 32"/>
              <a:gd name="T10" fmla="*/ 2147483647 w 108"/>
              <a:gd name="T11" fmla="*/ 0 h 32"/>
              <a:gd name="T12" fmla="*/ 2147483647 w 108"/>
              <a:gd name="T13" fmla="*/ 2147483647 h 32"/>
              <a:gd name="T14" fmla="*/ 2147483647 w 108"/>
              <a:gd name="T15" fmla="*/ 2147483647 h 32"/>
              <a:gd name="T16" fmla="*/ 2147483647 w 108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32"/>
              <a:gd name="T29" fmla="*/ 108 w 10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32">
                <a:moveTo>
                  <a:pt x="0" y="11"/>
                </a:moveTo>
                <a:lnTo>
                  <a:pt x="86" y="11"/>
                </a:lnTo>
                <a:lnTo>
                  <a:pt x="86" y="21"/>
                </a:lnTo>
                <a:lnTo>
                  <a:pt x="0" y="21"/>
                </a:lnTo>
                <a:lnTo>
                  <a:pt x="0" y="11"/>
                </a:lnTo>
                <a:close/>
                <a:moveTo>
                  <a:pt x="82" y="0"/>
                </a:moveTo>
                <a:lnTo>
                  <a:pt x="108" y="16"/>
                </a:lnTo>
                <a:lnTo>
                  <a:pt x="82" y="32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39" name="Freeform 106"/>
          <p:cNvSpPr>
            <a:spLocks noEditPoints="1"/>
          </p:cNvSpPr>
          <p:nvPr/>
        </p:nvSpPr>
        <p:spPr bwMode="auto">
          <a:xfrm>
            <a:off x="3349625" y="4386263"/>
            <a:ext cx="244475" cy="65087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0" name="Freeform 186"/>
          <p:cNvSpPr>
            <a:spLocks noEditPoints="1"/>
          </p:cNvSpPr>
          <p:nvPr/>
        </p:nvSpPr>
        <p:spPr bwMode="auto">
          <a:xfrm>
            <a:off x="3349625" y="3786188"/>
            <a:ext cx="244475" cy="66675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1" name="Freeform 187"/>
          <p:cNvSpPr>
            <a:spLocks noEditPoints="1"/>
          </p:cNvSpPr>
          <p:nvPr/>
        </p:nvSpPr>
        <p:spPr bwMode="auto">
          <a:xfrm>
            <a:off x="3352800" y="4078288"/>
            <a:ext cx="228600" cy="68262"/>
          </a:xfrm>
          <a:custGeom>
            <a:avLst/>
            <a:gdLst>
              <a:gd name="T0" fmla="*/ 0 w 108"/>
              <a:gd name="T1" fmla="*/ 2147483647 h 32"/>
              <a:gd name="T2" fmla="*/ 2147483647 w 108"/>
              <a:gd name="T3" fmla="*/ 2147483647 h 32"/>
              <a:gd name="T4" fmla="*/ 2147483647 w 108"/>
              <a:gd name="T5" fmla="*/ 2147483647 h 32"/>
              <a:gd name="T6" fmla="*/ 0 w 108"/>
              <a:gd name="T7" fmla="*/ 2147483647 h 32"/>
              <a:gd name="T8" fmla="*/ 0 w 108"/>
              <a:gd name="T9" fmla="*/ 2147483647 h 32"/>
              <a:gd name="T10" fmla="*/ 2147483647 w 108"/>
              <a:gd name="T11" fmla="*/ 0 h 32"/>
              <a:gd name="T12" fmla="*/ 2147483647 w 108"/>
              <a:gd name="T13" fmla="*/ 2147483647 h 32"/>
              <a:gd name="T14" fmla="*/ 2147483647 w 108"/>
              <a:gd name="T15" fmla="*/ 2147483647 h 32"/>
              <a:gd name="T16" fmla="*/ 2147483647 w 108"/>
              <a:gd name="T17" fmla="*/ 0 h 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8"/>
              <a:gd name="T28" fmla="*/ 0 h 32"/>
              <a:gd name="T29" fmla="*/ 108 w 108"/>
              <a:gd name="T30" fmla="*/ 32 h 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8" h="32">
                <a:moveTo>
                  <a:pt x="0" y="11"/>
                </a:moveTo>
                <a:lnTo>
                  <a:pt x="86" y="11"/>
                </a:lnTo>
                <a:lnTo>
                  <a:pt x="86" y="21"/>
                </a:lnTo>
                <a:lnTo>
                  <a:pt x="0" y="21"/>
                </a:lnTo>
                <a:lnTo>
                  <a:pt x="0" y="11"/>
                </a:lnTo>
                <a:close/>
                <a:moveTo>
                  <a:pt x="82" y="0"/>
                </a:moveTo>
                <a:lnTo>
                  <a:pt x="108" y="16"/>
                </a:lnTo>
                <a:lnTo>
                  <a:pt x="82" y="32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2" name="Freeform 247"/>
          <p:cNvSpPr>
            <a:spLocks noEditPoints="1"/>
          </p:cNvSpPr>
          <p:nvPr/>
        </p:nvSpPr>
        <p:spPr bwMode="auto">
          <a:xfrm>
            <a:off x="3349625" y="4386263"/>
            <a:ext cx="244475" cy="65087"/>
          </a:xfrm>
          <a:custGeom>
            <a:avLst/>
            <a:gdLst>
              <a:gd name="T0" fmla="*/ 2147483647 w 116"/>
              <a:gd name="T1" fmla="*/ 2147483647 h 31"/>
              <a:gd name="T2" fmla="*/ 2147483647 w 116"/>
              <a:gd name="T3" fmla="*/ 2147483647 h 31"/>
              <a:gd name="T4" fmla="*/ 2147483647 w 116"/>
              <a:gd name="T5" fmla="*/ 2147483647 h 31"/>
              <a:gd name="T6" fmla="*/ 2147483647 w 116"/>
              <a:gd name="T7" fmla="*/ 2147483647 h 31"/>
              <a:gd name="T8" fmla="*/ 2147483647 w 116"/>
              <a:gd name="T9" fmla="*/ 2147483647 h 31"/>
              <a:gd name="T10" fmla="*/ 2147483647 w 116"/>
              <a:gd name="T11" fmla="*/ 2147483647 h 31"/>
              <a:gd name="T12" fmla="*/ 0 w 116"/>
              <a:gd name="T13" fmla="*/ 2147483647 h 31"/>
              <a:gd name="T14" fmla="*/ 2147483647 w 116"/>
              <a:gd name="T15" fmla="*/ 0 h 31"/>
              <a:gd name="T16" fmla="*/ 2147483647 w 11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31"/>
              <a:gd name="T29" fmla="*/ 116 w 11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31">
                <a:moveTo>
                  <a:pt x="116" y="21"/>
                </a:moveTo>
                <a:lnTo>
                  <a:pt x="22" y="21"/>
                </a:lnTo>
                <a:lnTo>
                  <a:pt x="22" y="10"/>
                </a:lnTo>
                <a:lnTo>
                  <a:pt x="116" y="10"/>
                </a:lnTo>
                <a:lnTo>
                  <a:pt x="116" y="21"/>
                </a:lnTo>
                <a:close/>
                <a:moveTo>
                  <a:pt x="26" y="31"/>
                </a:moveTo>
                <a:lnTo>
                  <a:pt x="0" y="16"/>
                </a:lnTo>
                <a:lnTo>
                  <a:pt x="26" y="0"/>
                </a:lnTo>
                <a:lnTo>
                  <a:pt x="26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43" name="Rectangle 277"/>
          <p:cNvSpPr>
            <a:spLocks noChangeArrowheads="1"/>
          </p:cNvSpPr>
          <p:nvPr/>
        </p:nvSpPr>
        <p:spPr bwMode="auto">
          <a:xfrm>
            <a:off x="3648075" y="3254375"/>
            <a:ext cx="546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Memory</a:t>
            </a:r>
          </a:p>
          <a:p>
            <a:r>
              <a:rPr lang="en-US" sz="900" b="1" dirty="0">
                <a:solidFill>
                  <a:srgbClr val="000000"/>
                </a:solidFill>
                <a:cs typeface="Arial" charset="0"/>
              </a:rPr>
              <a:t>Controller</a:t>
            </a:r>
            <a:endParaRPr lang="en-US" sz="2800" b="1" dirty="0">
              <a:cs typeface="Arial" charset="0"/>
            </a:endParaRPr>
          </a:p>
        </p:txBody>
      </p:sp>
      <p:sp>
        <p:nvSpPr>
          <p:cNvPr id="584" name="Text Box 353"/>
          <p:cNvSpPr txBox="1">
            <a:spLocks noChangeArrowheads="1"/>
          </p:cNvSpPr>
          <p:nvPr/>
        </p:nvSpPr>
        <p:spPr bwMode="auto">
          <a:xfrm>
            <a:off x="304800" y="5431971"/>
            <a:ext cx="8672513" cy="8164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75000"/>
            </a:pPr>
            <a:r>
              <a:rPr lang="en-US" sz="2800" b="1" i="1" dirty="0" smtClean="0">
                <a:solidFill>
                  <a:schemeClr val="accent2"/>
                </a:solidFill>
                <a:cs typeface="Arial" charset="0"/>
              </a:rPr>
              <a:t>Entire PHY hardened </a:t>
            </a:r>
            <a:r>
              <a:rPr lang="en-US" sz="2800" b="1" i="1" dirty="0">
                <a:solidFill>
                  <a:schemeClr val="accent2"/>
                </a:solidFill>
                <a:cs typeface="Arial" charset="0"/>
              </a:rPr>
              <a:t>read/write path </a:t>
            </a:r>
            <a:r>
              <a:rPr lang="en-US" sz="2800" b="1" i="1" dirty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 </a:t>
            </a:r>
            <a: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/>
            </a:r>
            <a:b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</a:br>
            <a:r>
              <a:rPr lang="en-US" sz="2800" b="1" i="1" dirty="0" smtClean="0">
                <a:solidFill>
                  <a:schemeClr val="accent2"/>
                </a:solidFill>
                <a:cs typeface="Arial" charset="0"/>
                <a:sym typeface="Wingdings" pitchFamily="2" charset="2"/>
              </a:rPr>
              <a:t>Built-in timing closure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4.wav"/>
  <p:tag name="AUDIO_ID" val="769"/>
  <p:tag name="ELAPSEDTIME" val="82.826"/>
  <p:tag name="ARTICULATE_SLIDE_PAUSE" val="0"/>
  <p:tag name="ARTICULATE_NAV_LEVEL" val="1"/>
  <p:tag name="ARTICULATE_PLAYLIST_ID" val="-1"/>
  <p:tag name="ARTICULATE_LOCK_SLIDE" val="0"/>
  <p:tag name="ARTICULATE_SLIDE_GUID" val="322a90f1-2df8-4990-a23c-2e932f21328a"/>
  <p:tag name="ARTICULATE_SLIDE_NAV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354fff6f-a486-4558-bb6f-66541b34b8a3"/>
  <p:tag name="ARTICULATE_SLIDE_NAV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5.wav"/>
  <p:tag name="AUDIO_ID" val="778"/>
  <p:tag name="ELAPSEDTIME" val="17.16"/>
  <p:tag name="ARTICULATE_SLIDE_PAUSE" val="0"/>
  <p:tag name="ARTICULATE_NAV_LEVEL" val="1"/>
  <p:tag name="ARTICULATE_PLAYLIST_ID" val="-1"/>
  <p:tag name="ARTICULATE_LOCK_SLIDE" val="0"/>
  <p:tag name="ARTICULATE_SLIDE_GUID" val="01b9292c-8b9a-4090-9431-d4ad9f609ccd"/>
  <p:tag name="ARTICULATE_SLIDE_NAV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21.wav"/>
  <p:tag name="AUDIO_ID" val="784"/>
  <p:tag name="ELAPSEDTIME" val="74.455"/>
  <p:tag name="ARTICULATE_SLIDE_PAUSE" val="0"/>
  <p:tag name="ARTICULATE_NAV_LEVEL" val="1"/>
  <p:tag name="ARTICULATE_PLAYLIST_ID" val="-1"/>
  <p:tag name="ARTICULATE_LOCK_SLIDE" val="0"/>
  <p:tag name="ARTICULATE_SLIDE_GUID" val="a85f1ff1-b298-4bec-9916-ae6b642ca758"/>
  <p:tag name="ARTICULATE_SLIDE_NAV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0.wav"/>
  <p:tag name="AUDIO_ID" val="775"/>
  <p:tag name="ELAPSEDTIME" val="28.456"/>
  <p:tag name="ARTICULATE_SLIDE_PAUSE" val="0"/>
  <p:tag name="ARTICULATE_NAV_LEVEL" val="1"/>
  <p:tag name="ARTICULATE_PLAYLIST_ID" val="-1"/>
  <p:tag name="ARTICULATE_LOCK_SLIDE" val="0"/>
  <p:tag name="ARTICULATE_SLIDE_GUID" val="de647e45-9bbb-4ddc-84b7-626972ea72f7"/>
  <p:tag name="ARTICULATE_SLIDE_NAV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3.wav"/>
  <p:tag name="AUDIO_ID" val="787"/>
  <p:tag name="ELAPSEDTIME" val="40.658"/>
  <p:tag name="ARTICULATE_SLIDE_PAUSE" val="0"/>
  <p:tag name="ARTICULATE_NAV_LEVEL" val="1"/>
  <p:tag name="ARTICULATE_PLAYLIST_ID" val="-1"/>
  <p:tag name="ARTICULATE_LOCK_SLIDE" val="0"/>
  <p:tag name="ARTICULATE_SLIDE_GUID" val="e9f7c3c4-fa8a-4d2f-87b0-ed0e076a5963"/>
  <p:tag name="ARTICULATE_SLIDE_NAV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28new.wav"/>
  <p:tag name="AUDIO_ID" val="686"/>
  <p:tag name="ELAPSEDTIME" val="8.882"/>
  <p:tag name="ARTICULATE_TITLE_TAG" val="Thank You!"/>
  <p:tag name="ARTICULATE_SLIDE_PAUSE" val="0"/>
  <p:tag name="ARTICULATE_NAV_LEVEL" val="1"/>
  <p:tag name="ARTICULATE_PLAYLIST_ID" val="-1"/>
  <p:tag name="ARTICULATE_LOCK_SLIDE" val="0"/>
  <p:tag name="ARTICULATE_SLIDE_GUID" val="57e2b95c-49ef-40b0-b44a-0bbe3fe40147"/>
  <p:tag name="ARTICULATE_SLIDE_NAV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354fff6f-a486-4558-bb6f-66541b34b8a3"/>
  <p:tag name="ARTICULATE_SLIDE_NAV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354fff6f-a486-4558-bb6f-66541b34b8a3"/>
  <p:tag name="ARTICULATE_SLIDE_NAV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6.wav"/>
  <p:tag name="AUDIO_ID" val="779"/>
  <p:tag name="ELAPSEDTIME" val="136.429"/>
  <p:tag name="ARTICULATE_SLIDE_PAUSE" val="0"/>
  <p:tag name="ARTICULATE_NAV_LEVEL" val="1"/>
  <p:tag name="ARTICULATE_PLAYLIST_ID" val="-1"/>
  <p:tag name="ARTICULATE_LOCK_SLIDE" val="0"/>
  <p:tag name="ARTICULATE_SLIDE_GUID" val="98761afd-ae79-42fa-aefe-2e4f0b3bf62a"/>
  <p:tag name="ARTICULATE_SLIDE_NAV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7.wav"/>
  <p:tag name="AUDIO_ID" val="780"/>
  <p:tag name="ARTICULATE_SLIDE_PAUSE" val="0"/>
  <p:tag name="ARTICULATE_NAV_LEVEL" val="1"/>
  <p:tag name="ARTICULATE_PLAYLIST_ID" val="-1"/>
  <p:tag name="ARTICULATE_LOCK_SLIDE" val="0"/>
  <p:tag name="ELAPSEDTIME" val="76.041"/>
  <p:tag name="ARTICULATE_SLIDE_GUID" val="556755fb-b94a-467a-9c14-d6bc849f44f1"/>
  <p:tag name="ARTICULATE_SLIDE_NAV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TEVEN~1\LOCALS~1\Temp\articulate\presenter\imgtemp\4XeDQvH8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TEVEN~1\LOCALS~1\Temp\articulate\presenter\imgtemp\5TuBGGgi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Steven Strell\Desktop\Bryce training\Slide19.wav"/>
  <p:tag name="AUDIO_ID" val="782"/>
  <p:tag name="ELAPSEDTIME" val="52.744"/>
  <p:tag name="ARTICULATE_SLIDE_PAUSE" val="0"/>
  <p:tag name="ARTICULATE_NAV_LEVEL" val="1"/>
  <p:tag name="ARTICULATE_PLAYLIST_ID" val="-1"/>
  <p:tag name="ARTICULATE_LOCK_SLIDE" val="0"/>
  <p:tag name="ARTICULATE_SLIDE_GUID" val="e51e9dc7-ac7c-439c-bae0-08256a77d2d4"/>
  <p:tag name="ARTICULATE_SLIDE_NAV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TEVEN~1\LOCALS~1\Temp\articulate\presenter\imgtemp\0fQIwACP_files\slide0001_image001.emz"/>
</p:tagLst>
</file>

<file path=ppt/theme/theme1.xml><?xml version="1.0" encoding="utf-8"?>
<a:theme xmlns:a="http://schemas.openxmlformats.org/drawingml/2006/main" name="Blank">
  <a:themeElements>
    <a:clrScheme name="default 14">
      <a:dk1>
        <a:srgbClr val="000000"/>
      </a:dk1>
      <a:lt1>
        <a:srgbClr val="FFFFFF"/>
      </a:lt1>
      <a:dk2>
        <a:srgbClr val="00319E"/>
      </a:dk2>
      <a:lt2>
        <a:srgbClr val="B2B2B2"/>
      </a:lt2>
      <a:accent1>
        <a:srgbClr val="4F8A10"/>
      </a:accent1>
      <a:accent2>
        <a:srgbClr val="00AEEF"/>
      </a:accent2>
      <a:accent3>
        <a:srgbClr val="FFFFFF"/>
      </a:accent3>
      <a:accent4>
        <a:srgbClr val="000000"/>
      </a:accent4>
      <a:accent5>
        <a:srgbClr val="B2C4AA"/>
      </a:accent5>
      <a:accent6>
        <a:srgbClr val="009DD9"/>
      </a:accent6>
      <a:hlink>
        <a:srgbClr val="30C1BE"/>
      </a:hlink>
      <a:folHlink>
        <a:srgbClr val="C10435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00A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D2AA"/>
        </a:accent5>
        <a:accent6>
          <a:srgbClr val="E7B900"/>
        </a:accent6>
        <a:hlink>
          <a:srgbClr val="3399FF"/>
        </a:hlink>
        <a:folHlink>
          <a:srgbClr val="E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00529B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B6B4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5A3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009DD9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4">
    <a:dk1>
      <a:srgbClr val="000000"/>
    </a:dk1>
    <a:lt1>
      <a:srgbClr val="FFFFFF"/>
    </a:lt1>
    <a:dk2>
      <a:srgbClr val="00319E"/>
    </a:dk2>
    <a:lt2>
      <a:srgbClr val="B2B2B2"/>
    </a:lt2>
    <a:accent1>
      <a:srgbClr val="4F8A10"/>
    </a:accent1>
    <a:accent2>
      <a:srgbClr val="00AEEF"/>
    </a:accent2>
    <a:accent3>
      <a:srgbClr val="FFFFFF"/>
    </a:accent3>
    <a:accent4>
      <a:srgbClr val="000000"/>
    </a:accent4>
    <a:accent5>
      <a:srgbClr val="B2C4AA"/>
    </a:accent5>
    <a:accent6>
      <a:srgbClr val="009DD9"/>
    </a:accent6>
    <a:hlink>
      <a:srgbClr val="30C1BE"/>
    </a:hlink>
    <a:folHlink>
      <a:srgbClr val="C10435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F0C839563704C9644F01D8D1AD9B2" ma:contentTypeVersion="0" ma:contentTypeDescription="Create a new document." ma:contentTypeScope="" ma:versionID="e341368ad9e8718538b93e9d81dd63a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87D61EB-58CC-4C8D-8295-4124B0DEE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EAD4817-B450-4313-98D5-872C2366D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037D9-8040-44D5-8771-96A1B12AC36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2011_Altera_PowerPoint_Template</Template>
  <TotalTime>33317</TotalTime>
  <Words>2648</Words>
  <Application>Microsoft Office PowerPoint</Application>
  <PresentationFormat>On-screen Show (4:3)</PresentationFormat>
  <Paragraphs>790</Paragraphs>
  <Slides>31</Slides>
  <Notes>21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Blank</vt:lpstr>
      <vt:lpstr>Bitmap Image</vt:lpstr>
      <vt:lpstr>Visio</vt:lpstr>
      <vt:lpstr>Worksheet</vt:lpstr>
      <vt:lpstr> External Memory Interface  Implementation Using 28nm FPGAs  </vt:lpstr>
      <vt:lpstr>Complete Memory Solutions</vt:lpstr>
      <vt:lpstr>Altera Memory Interface Leadership @28nm</vt:lpstr>
      <vt:lpstr>Stratix V DDR3 1067MHz Eye-Diagram</vt:lpstr>
      <vt:lpstr>High-end FPGA Memory Solution Highest Available Frequency &amp; Bandwidth </vt:lpstr>
      <vt:lpstr>Altera UniPHY 11.0:  Lowest Latency PHY</vt:lpstr>
      <vt:lpstr>Memory Interface Layers</vt:lpstr>
      <vt:lpstr>UniPHY Architecture (Stratix V)</vt:lpstr>
      <vt:lpstr>UniPHY Architecture (Arria V and Cyclone V)</vt:lpstr>
      <vt:lpstr>New Quarter Rate with 2T Command Timing</vt:lpstr>
      <vt:lpstr>Latency of the new UniPHY in 11.0</vt:lpstr>
      <vt:lpstr>Altera: Industry’s Highest Efficiency Memory Interfaces</vt:lpstr>
      <vt:lpstr>Altera Memory Controller Solutions</vt:lpstr>
      <vt:lpstr>HPMC II Provides Highest DDR3 Efficiency (Hard or Soft Controller)</vt:lpstr>
      <vt:lpstr>High Performance Memory Controller Architecture</vt:lpstr>
      <vt:lpstr>High Performance Memory Controller II High Efficiency Data Reordering</vt:lpstr>
      <vt:lpstr>Advanced Bank Management</vt:lpstr>
      <vt:lpstr>Flexible User Interface</vt:lpstr>
      <vt:lpstr>User Ports</vt:lpstr>
      <vt:lpstr>Other Advanced Features</vt:lpstr>
      <vt:lpstr>Altera: Best Memory Interface Design Options</vt:lpstr>
      <vt:lpstr>Hard and Soft Controller Options</vt:lpstr>
      <vt:lpstr>Multi Ported Front End</vt:lpstr>
      <vt:lpstr>Multi-Port Memory Controller Architecture</vt:lpstr>
      <vt:lpstr>Multi-Port Scheduler</vt:lpstr>
      <vt:lpstr>Per Port Scheduling Details</vt:lpstr>
      <vt:lpstr>Deficit Round Robin Arbitration (DRR)</vt:lpstr>
      <vt:lpstr>Summary: Re-designed Memory Architecture</vt:lpstr>
      <vt:lpstr>Automatic Calibration</vt:lpstr>
      <vt:lpstr>Example Design, Driver, and Testbench</vt:lpstr>
      <vt:lpstr>Slide 31</vt:lpstr>
    </vt:vector>
  </TitlesOfParts>
  <Company>Altera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Kintex-6: External Memory Interface Analysis</dc:title>
  <dc:creator>wlyap</dc:creator>
  <cp:lastModifiedBy>roliu</cp:lastModifiedBy>
  <cp:revision>2986</cp:revision>
  <dcterms:created xsi:type="dcterms:W3CDTF">2011-03-01T07:11:33Z</dcterms:created>
  <dcterms:modified xsi:type="dcterms:W3CDTF">2011-07-28T23:35:09Z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0x010100337F0C839563704C9644F01D8D1AD9B2</vt:lpwstr>
  </property>
</Properties>
</file>